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347" r:id="rId2"/>
    <p:sldId id="353" r:id="rId3"/>
    <p:sldId id="335" r:id="rId4"/>
    <p:sldId id="336" r:id="rId5"/>
    <p:sldId id="322" r:id="rId6"/>
    <p:sldId id="326" r:id="rId7"/>
    <p:sldId id="261" r:id="rId8"/>
    <p:sldId id="337" r:id="rId9"/>
    <p:sldId id="314" r:id="rId10"/>
    <p:sldId id="348" r:id="rId11"/>
    <p:sldId id="349" r:id="rId12"/>
    <p:sldId id="350" r:id="rId13"/>
    <p:sldId id="351" r:id="rId14"/>
    <p:sldId id="352" r:id="rId15"/>
    <p:sldId id="354" r:id="rId16"/>
    <p:sldId id="355" r:id="rId17"/>
    <p:sldId id="356" r:id="rId18"/>
    <p:sldId id="357" r:id="rId19"/>
    <p:sldId id="376" r:id="rId20"/>
    <p:sldId id="358" r:id="rId21"/>
    <p:sldId id="359" r:id="rId22"/>
    <p:sldId id="360" r:id="rId23"/>
    <p:sldId id="339" r:id="rId24"/>
    <p:sldId id="361" r:id="rId25"/>
    <p:sldId id="364" r:id="rId26"/>
    <p:sldId id="363" r:id="rId27"/>
    <p:sldId id="365" r:id="rId28"/>
    <p:sldId id="366" r:id="rId29"/>
    <p:sldId id="367" r:id="rId30"/>
    <p:sldId id="368" r:id="rId31"/>
    <p:sldId id="369" r:id="rId32"/>
    <p:sldId id="370" r:id="rId33"/>
    <p:sldId id="371" r:id="rId34"/>
    <p:sldId id="372" r:id="rId35"/>
    <p:sldId id="373" r:id="rId36"/>
    <p:sldId id="340" r:id="rId37"/>
    <p:sldId id="278" r:id="rId38"/>
    <p:sldId id="374" r:id="rId39"/>
    <p:sldId id="375" r:id="rId40"/>
    <p:sldId id="343"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5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AC"/>
    <a:srgbClr val="568D11"/>
    <a:srgbClr val="0F8FEF"/>
    <a:srgbClr val="407434"/>
    <a:srgbClr val="4AA44A"/>
    <a:srgbClr val="0F97C7"/>
    <a:srgbClr val="019DD5"/>
    <a:srgbClr val="85AD32"/>
    <a:srgbClr val="009D8C"/>
    <a:srgbClr val="009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19" autoAdjust="0"/>
  </p:normalViewPr>
  <p:slideViewPr>
    <p:cSldViewPr snapToGrid="0" showGuides="1">
      <p:cViewPr varScale="1">
        <p:scale>
          <a:sx n="82" d="100"/>
          <a:sy n="82" d="100"/>
        </p:scale>
        <p:origin x="691" y="62"/>
      </p:cViewPr>
      <p:guideLst>
        <p:guide orient="horz" pos="1049"/>
        <p:guide pos="5541"/>
      </p:guideLst>
    </p:cSldViewPr>
  </p:slideViewPr>
  <p:notesTextViewPr>
    <p:cViewPr>
      <p:scale>
        <a:sx n="66" d="100"/>
        <a:sy n="66"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2023/12/19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baseline="0" dirty="0">
                <a:solidFill>
                  <a:srgbClr val="1D2129"/>
                </a:solidFill>
                <a:effectLst/>
                <a:latin typeface="PingFangSC-Regular"/>
              </a:rPr>
              <a:t>(a)</a:t>
            </a:r>
            <a:r>
              <a:rPr lang="zh-CN" altLang="en-US" sz="2800" b="0" i="0" baseline="0" dirty="0">
                <a:solidFill>
                  <a:srgbClr val="1D2129"/>
                </a:solidFill>
                <a:effectLst/>
                <a:latin typeface="PingFangSC-Regular"/>
              </a:rPr>
              <a:t>平均速度正态拟合。</a:t>
            </a:r>
            <a:r>
              <a:rPr lang="en-US" altLang="zh-CN" sz="2800" b="0" i="0" baseline="0" dirty="0">
                <a:solidFill>
                  <a:srgbClr val="1D2129"/>
                </a:solidFill>
                <a:effectLst/>
                <a:latin typeface="PingFangSC-Regular"/>
              </a:rPr>
              <a:t>(b)</a:t>
            </a:r>
            <a:r>
              <a:rPr lang="zh-CN" altLang="en-US" sz="2800" b="0" i="0" baseline="0" dirty="0">
                <a:solidFill>
                  <a:srgbClr val="1D2129"/>
                </a:solidFill>
                <a:effectLst/>
                <a:latin typeface="PingFangSC-Regular"/>
              </a:rPr>
              <a:t>瞬时速度</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每帧</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的正常拟合。</a:t>
            </a:r>
            <a:r>
              <a:rPr lang="en-US" altLang="zh-CN" sz="2800" b="0" i="0" baseline="0" dirty="0">
                <a:solidFill>
                  <a:srgbClr val="1D2129"/>
                </a:solidFill>
                <a:effectLst/>
                <a:latin typeface="PingFangSC-Regular"/>
              </a:rPr>
              <a:t>(c)</a:t>
            </a:r>
            <a:r>
              <a:rPr lang="zh-CN" altLang="en-US" sz="2800" b="0" i="0" baseline="0" dirty="0">
                <a:solidFill>
                  <a:srgbClr val="1D2129"/>
                </a:solidFill>
                <a:effectLst/>
                <a:latin typeface="PingFangSC-Regular"/>
              </a:rPr>
              <a:t>作用下平均速度的演化过程“正常”和“前沿”条件和</a:t>
            </a:r>
            <a:r>
              <a:rPr lang="en-US" altLang="zh-CN" sz="2800" b="0" i="0" baseline="0" dirty="0">
                <a:solidFill>
                  <a:srgbClr val="1D2129"/>
                </a:solidFill>
                <a:effectLst/>
                <a:latin typeface="PingFangSC-Regular"/>
              </a:rPr>
              <a:t>(e)</a:t>
            </a:r>
            <a:r>
              <a:rPr lang="zh-CN" altLang="en-US" sz="2800" b="0" i="0" baseline="0" dirty="0">
                <a:solidFill>
                  <a:srgbClr val="1D2129"/>
                </a:solidFill>
                <a:effectLst/>
                <a:latin typeface="PingFangSC-Regular"/>
              </a:rPr>
              <a:t>自然条件。</a:t>
            </a:r>
            <a:r>
              <a:rPr lang="en-US" altLang="zh-CN" sz="2800" b="0" i="0" baseline="0" dirty="0">
                <a:solidFill>
                  <a:srgbClr val="1D2129"/>
                </a:solidFill>
                <a:effectLst/>
                <a:latin typeface="PingFangSC-Regular"/>
              </a:rPr>
              <a:t>(d)</a:t>
            </a:r>
            <a:r>
              <a:rPr lang="zh-CN" altLang="en-US" sz="2800" b="0" i="0" baseline="0" dirty="0">
                <a:solidFill>
                  <a:srgbClr val="1D2129"/>
                </a:solidFill>
                <a:effectLst/>
                <a:latin typeface="PingFangSC-Regular"/>
              </a:rPr>
              <a:t>下相互作用过程中</a:t>
            </a:r>
            <a:r>
              <a:rPr lang="en-US" altLang="zh-CN" sz="2800" b="0" i="0" baseline="0" dirty="0" err="1">
                <a:solidFill>
                  <a:srgbClr val="1D2129"/>
                </a:solidFill>
                <a:effectLst/>
                <a:latin typeface="PingFangSC-Regular"/>
              </a:rPr>
              <a:t>Yamori</a:t>
            </a:r>
            <a:r>
              <a:rPr lang="zh-CN" altLang="en-US" sz="2800" b="0" i="0" baseline="0" dirty="0">
                <a:solidFill>
                  <a:srgbClr val="1D2129"/>
                </a:solidFill>
                <a:effectLst/>
                <a:latin typeface="PingFangSC-Regular"/>
              </a:rPr>
              <a:t>波段指数的演化过程“正常”和“前沿”条件以及</a:t>
            </a:r>
            <a:r>
              <a:rPr lang="en-US" altLang="zh-CN" sz="2800" b="0" i="0" baseline="0" dirty="0">
                <a:solidFill>
                  <a:srgbClr val="1D2129"/>
                </a:solidFill>
                <a:effectLst/>
                <a:latin typeface="PingFangSC-Regular"/>
              </a:rPr>
              <a:t>(f)</a:t>
            </a:r>
            <a:r>
              <a:rPr lang="zh-CN" altLang="en-US" sz="2800" b="0" i="0" baseline="0" dirty="0">
                <a:solidFill>
                  <a:srgbClr val="1D2129"/>
                </a:solidFill>
                <a:effectLst/>
                <a:latin typeface="PingFangSC-Regular"/>
              </a:rPr>
              <a:t>自然条件。注意粗线表示</a:t>
            </a:r>
            <a:r>
              <a:rPr lang="en-US" altLang="zh-CN" sz="2800" b="0" i="0" baseline="0" dirty="0" err="1">
                <a:solidFill>
                  <a:srgbClr val="1D2129"/>
                </a:solidFill>
                <a:effectLst/>
                <a:latin typeface="PingFangSC-Regular"/>
              </a:rPr>
              <a:t>AAv</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邻域平均</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平滑处理后的结果，细线表示原始数据。不同颜色的“之前”、“期间”、“之后”和“离开”区域反映了行人互动的不同阶段。</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extLst>
      <p:ext uri="{BB962C8B-B14F-4D97-AF65-F5344CB8AC3E}">
        <p14:creationId xmlns:p14="http://schemas.microsoft.com/office/powerpoint/2010/main" val="61554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baseline="0" dirty="0">
                <a:solidFill>
                  <a:srgbClr val="1D2129"/>
                </a:solidFill>
                <a:effectLst/>
                <a:latin typeface="PingFangSC-Regular"/>
              </a:rPr>
              <a:t>(a)</a:t>
            </a:r>
            <a:r>
              <a:rPr lang="zh-CN" altLang="en-US" sz="2800" b="0" i="0" baseline="0" dirty="0">
                <a:solidFill>
                  <a:srgbClr val="1D2129"/>
                </a:solidFill>
                <a:effectLst/>
                <a:latin typeface="PingFangSC-Regular"/>
              </a:rPr>
              <a:t>平均速度正态拟合。</a:t>
            </a:r>
            <a:r>
              <a:rPr lang="en-US" altLang="zh-CN" sz="2800" b="0" i="0" baseline="0" dirty="0">
                <a:solidFill>
                  <a:srgbClr val="1D2129"/>
                </a:solidFill>
                <a:effectLst/>
                <a:latin typeface="PingFangSC-Regular"/>
              </a:rPr>
              <a:t>(b)</a:t>
            </a:r>
            <a:r>
              <a:rPr lang="zh-CN" altLang="en-US" sz="2800" b="0" i="0" baseline="0" dirty="0">
                <a:solidFill>
                  <a:srgbClr val="1D2129"/>
                </a:solidFill>
                <a:effectLst/>
                <a:latin typeface="PingFangSC-Regular"/>
              </a:rPr>
              <a:t>瞬时速度</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每帧</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的正常拟合。</a:t>
            </a:r>
            <a:r>
              <a:rPr lang="en-US" altLang="zh-CN" sz="2800" b="0" i="0" baseline="0" dirty="0">
                <a:solidFill>
                  <a:srgbClr val="1D2129"/>
                </a:solidFill>
                <a:effectLst/>
                <a:latin typeface="PingFangSC-Regular"/>
              </a:rPr>
              <a:t>(c)</a:t>
            </a:r>
            <a:r>
              <a:rPr lang="zh-CN" altLang="en-US" sz="2800" b="0" i="0" baseline="0" dirty="0">
                <a:solidFill>
                  <a:srgbClr val="1D2129"/>
                </a:solidFill>
                <a:effectLst/>
                <a:latin typeface="PingFangSC-Regular"/>
              </a:rPr>
              <a:t>作用下平均速度的演化过程“正常”和“前沿”条件和</a:t>
            </a:r>
            <a:r>
              <a:rPr lang="en-US" altLang="zh-CN" sz="2800" b="0" i="0" baseline="0" dirty="0">
                <a:solidFill>
                  <a:srgbClr val="1D2129"/>
                </a:solidFill>
                <a:effectLst/>
                <a:latin typeface="PingFangSC-Regular"/>
              </a:rPr>
              <a:t>(e)</a:t>
            </a:r>
            <a:r>
              <a:rPr lang="zh-CN" altLang="en-US" sz="2800" b="0" i="0" baseline="0" dirty="0">
                <a:solidFill>
                  <a:srgbClr val="1D2129"/>
                </a:solidFill>
                <a:effectLst/>
                <a:latin typeface="PingFangSC-Regular"/>
              </a:rPr>
              <a:t>自然条件。</a:t>
            </a:r>
            <a:r>
              <a:rPr lang="en-US" altLang="zh-CN" sz="2800" b="0" i="0" baseline="0" dirty="0">
                <a:solidFill>
                  <a:srgbClr val="1D2129"/>
                </a:solidFill>
                <a:effectLst/>
                <a:latin typeface="PingFangSC-Regular"/>
              </a:rPr>
              <a:t>(d)</a:t>
            </a:r>
            <a:r>
              <a:rPr lang="zh-CN" altLang="en-US" sz="2800" b="0" i="0" baseline="0" dirty="0">
                <a:solidFill>
                  <a:srgbClr val="1D2129"/>
                </a:solidFill>
                <a:effectLst/>
                <a:latin typeface="PingFangSC-Regular"/>
              </a:rPr>
              <a:t>下相互作用过程中</a:t>
            </a:r>
            <a:r>
              <a:rPr lang="en-US" altLang="zh-CN" sz="2800" b="0" i="0" baseline="0" dirty="0" err="1">
                <a:solidFill>
                  <a:srgbClr val="1D2129"/>
                </a:solidFill>
                <a:effectLst/>
                <a:latin typeface="PingFangSC-Regular"/>
              </a:rPr>
              <a:t>Yamori</a:t>
            </a:r>
            <a:r>
              <a:rPr lang="zh-CN" altLang="en-US" sz="2800" b="0" i="0" baseline="0" dirty="0">
                <a:solidFill>
                  <a:srgbClr val="1D2129"/>
                </a:solidFill>
                <a:effectLst/>
                <a:latin typeface="PingFangSC-Regular"/>
              </a:rPr>
              <a:t>波段指数的演化过程“正常”和“前沿”条件以及</a:t>
            </a:r>
            <a:r>
              <a:rPr lang="en-US" altLang="zh-CN" sz="2800" b="0" i="0" baseline="0" dirty="0">
                <a:solidFill>
                  <a:srgbClr val="1D2129"/>
                </a:solidFill>
                <a:effectLst/>
                <a:latin typeface="PingFangSC-Regular"/>
              </a:rPr>
              <a:t>(f)</a:t>
            </a:r>
            <a:r>
              <a:rPr lang="zh-CN" altLang="en-US" sz="2800" b="0" i="0" baseline="0" dirty="0">
                <a:solidFill>
                  <a:srgbClr val="1D2129"/>
                </a:solidFill>
                <a:effectLst/>
                <a:latin typeface="PingFangSC-Regular"/>
              </a:rPr>
              <a:t>自然条件。注意粗线表示</a:t>
            </a:r>
            <a:r>
              <a:rPr lang="en-US" altLang="zh-CN" sz="2800" b="0" i="0" baseline="0" dirty="0" err="1">
                <a:solidFill>
                  <a:srgbClr val="1D2129"/>
                </a:solidFill>
                <a:effectLst/>
                <a:latin typeface="PingFangSC-Regular"/>
              </a:rPr>
              <a:t>AAv</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邻域平均</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平滑处理后的结果，细线表示原始数据。不同颜色的“之前”、“期间”、“之后”和“离开”区域反映了行人互动的不同阶段。</a:t>
            </a:r>
            <a:endParaRPr lang="en-US" altLang="zh-CN" sz="2800" b="0" i="0" baseline="0" dirty="0">
              <a:solidFill>
                <a:srgbClr val="1D2129"/>
              </a:solidFill>
              <a:effectLst/>
              <a:latin typeface="PingFangSC-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由于</a:t>
            </a:r>
            <a:r>
              <a:rPr lang="en-US" altLang="zh-CN" sz="4000" b="0" i="0" dirty="0">
                <a:solidFill>
                  <a:srgbClr val="1D2129"/>
                </a:solidFill>
                <a:effectLst/>
                <a:latin typeface="PingFangSC-Regular"/>
              </a:rPr>
              <a:t>NMA</a:t>
            </a:r>
            <a:r>
              <a:rPr lang="zh-CN" altLang="en-US" sz="4000" b="0" i="0" dirty="0">
                <a:solidFill>
                  <a:srgbClr val="1D2129"/>
                </a:solidFill>
                <a:effectLst/>
                <a:latin typeface="PingFangSC-Regular"/>
              </a:rPr>
              <a:t>数据集中只有两个人，无法获得多个行人的速度和阶数参数的动态演化过程。因此</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3544382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baseline="0" dirty="0">
                <a:solidFill>
                  <a:srgbClr val="1D2129"/>
                </a:solidFill>
                <a:effectLst/>
                <a:latin typeface="PingFangSC-Regular"/>
              </a:rPr>
              <a:t>(a)</a:t>
            </a:r>
            <a:r>
              <a:rPr lang="zh-CN" altLang="en-US" sz="2800" b="0" i="0" baseline="0" dirty="0">
                <a:solidFill>
                  <a:srgbClr val="1D2129"/>
                </a:solidFill>
                <a:effectLst/>
                <a:latin typeface="PingFangSC-Regular"/>
              </a:rPr>
              <a:t>平均速度正态拟合。</a:t>
            </a:r>
            <a:r>
              <a:rPr lang="en-US" altLang="zh-CN" sz="2800" b="0" i="0" baseline="0" dirty="0">
                <a:solidFill>
                  <a:srgbClr val="1D2129"/>
                </a:solidFill>
                <a:effectLst/>
                <a:latin typeface="PingFangSC-Regular"/>
              </a:rPr>
              <a:t>(b)</a:t>
            </a:r>
            <a:r>
              <a:rPr lang="zh-CN" altLang="en-US" sz="2800" b="0" i="0" baseline="0" dirty="0">
                <a:solidFill>
                  <a:srgbClr val="1D2129"/>
                </a:solidFill>
                <a:effectLst/>
                <a:latin typeface="PingFangSC-Regular"/>
              </a:rPr>
              <a:t>瞬时速度</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每帧</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的正常拟合。</a:t>
            </a:r>
            <a:r>
              <a:rPr lang="en-US" altLang="zh-CN" sz="2800" b="0" i="0" baseline="0" dirty="0">
                <a:solidFill>
                  <a:srgbClr val="1D2129"/>
                </a:solidFill>
                <a:effectLst/>
                <a:latin typeface="PingFangSC-Regular"/>
              </a:rPr>
              <a:t>(c)</a:t>
            </a:r>
            <a:r>
              <a:rPr lang="zh-CN" altLang="en-US" sz="2800" b="0" i="0" baseline="0" dirty="0">
                <a:solidFill>
                  <a:srgbClr val="1D2129"/>
                </a:solidFill>
                <a:effectLst/>
                <a:latin typeface="PingFangSC-Regular"/>
              </a:rPr>
              <a:t>作用下平均速度的演化过程“正常”和“前沿”条件和</a:t>
            </a:r>
            <a:r>
              <a:rPr lang="en-US" altLang="zh-CN" sz="2800" b="0" i="0" baseline="0" dirty="0">
                <a:solidFill>
                  <a:srgbClr val="1D2129"/>
                </a:solidFill>
                <a:effectLst/>
                <a:latin typeface="PingFangSC-Regular"/>
              </a:rPr>
              <a:t>(e)</a:t>
            </a:r>
            <a:r>
              <a:rPr lang="zh-CN" altLang="en-US" sz="2800" b="0" i="0" baseline="0" dirty="0">
                <a:solidFill>
                  <a:srgbClr val="1D2129"/>
                </a:solidFill>
                <a:effectLst/>
                <a:latin typeface="PingFangSC-Regular"/>
              </a:rPr>
              <a:t>自然条件。</a:t>
            </a:r>
            <a:r>
              <a:rPr lang="en-US" altLang="zh-CN" sz="2800" b="0" i="0" baseline="0" dirty="0">
                <a:solidFill>
                  <a:srgbClr val="1D2129"/>
                </a:solidFill>
                <a:effectLst/>
                <a:latin typeface="PingFangSC-Regular"/>
              </a:rPr>
              <a:t>(d)</a:t>
            </a:r>
            <a:r>
              <a:rPr lang="zh-CN" altLang="en-US" sz="2800" b="0" i="0" baseline="0" dirty="0">
                <a:solidFill>
                  <a:srgbClr val="1D2129"/>
                </a:solidFill>
                <a:effectLst/>
                <a:latin typeface="PingFangSC-Regular"/>
              </a:rPr>
              <a:t>下相互作用过程中</a:t>
            </a:r>
            <a:r>
              <a:rPr lang="en-US" altLang="zh-CN" sz="2800" b="0" i="0" baseline="0" dirty="0" err="1">
                <a:solidFill>
                  <a:srgbClr val="1D2129"/>
                </a:solidFill>
                <a:effectLst/>
                <a:latin typeface="PingFangSC-Regular"/>
              </a:rPr>
              <a:t>Yamori</a:t>
            </a:r>
            <a:r>
              <a:rPr lang="zh-CN" altLang="en-US" sz="2800" b="0" i="0" baseline="0" dirty="0">
                <a:solidFill>
                  <a:srgbClr val="1D2129"/>
                </a:solidFill>
                <a:effectLst/>
                <a:latin typeface="PingFangSC-Regular"/>
              </a:rPr>
              <a:t>波段指数的演化过程“正常”和“前沿”条件以及</a:t>
            </a:r>
            <a:r>
              <a:rPr lang="en-US" altLang="zh-CN" sz="2800" b="0" i="0" baseline="0" dirty="0">
                <a:solidFill>
                  <a:srgbClr val="1D2129"/>
                </a:solidFill>
                <a:effectLst/>
                <a:latin typeface="PingFangSC-Regular"/>
              </a:rPr>
              <a:t>(f)</a:t>
            </a:r>
            <a:r>
              <a:rPr lang="zh-CN" altLang="en-US" sz="2800" b="0" i="0" baseline="0" dirty="0">
                <a:solidFill>
                  <a:srgbClr val="1D2129"/>
                </a:solidFill>
                <a:effectLst/>
                <a:latin typeface="PingFangSC-Regular"/>
              </a:rPr>
              <a:t>自然条件。注意粗线表示</a:t>
            </a:r>
            <a:r>
              <a:rPr lang="en-US" altLang="zh-CN" sz="2800" b="0" i="0" baseline="0" dirty="0" err="1">
                <a:solidFill>
                  <a:srgbClr val="1D2129"/>
                </a:solidFill>
                <a:effectLst/>
                <a:latin typeface="PingFangSC-Regular"/>
              </a:rPr>
              <a:t>AAv</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邻域平均</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平滑处理后的结果，细线表示原始数据。不同颜色的“之前”、“期间”、“之后”和“离开”区域反映了行人互动的不同阶段。</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242654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3229039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384710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1403103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178898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579721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1283974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103898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3221152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3509474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2374790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252433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333584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a:p>
        </p:txBody>
      </p:sp>
    </p:spTree>
    <p:extLst>
      <p:ext uri="{BB962C8B-B14F-4D97-AF65-F5344CB8AC3E}">
        <p14:creationId xmlns:p14="http://schemas.microsoft.com/office/powerpoint/2010/main" val="2985570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extLst>
      <p:ext uri="{BB962C8B-B14F-4D97-AF65-F5344CB8AC3E}">
        <p14:creationId xmlns:p14="http://schemas.microsoft.com/office/powerpoint/2010/main" val="2342464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extLst>
      <p:ext uri="{BB962C8B-B14F-4D97-AF65-F5344CB8AC3E}">
        <p14:creationId xmlns:p14="http://schemas.microsoft.com/office/powerpoint/2010/main" val="4266443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30</a:t>
            </a:fld>
            <a:endParaRPr lang="zh-CN" altLang="en-US"/>
          </a:p>
        </p:txBody>
      </p:sp>
    </p:spTree>
    <p:extLst>
      <p:ext uri="{BB962C8B-B14F-4D97-AF65-F5344CB8AC3E}">
        <p14:creationId xmlns:p14="http://schemas.microsoft.com/office/powerpoint/2010/main" val="1564110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31</a:t>
            </a:fld>
            <a:endParaRPr lang="zh-CN" altLang="en-US"/>
          </a:p>
        </p:txBody>
      </p:sp>
    </p:spTree>
    <p:extLst>
      <p:ext uri="{BB962C8B-B14F-4D97-AF65-F5344CB8AC3E}">
        <p14:creationId xmlns:p14="http://schemas.microsoft.com/office/powerpoint/2010/main" val="2753478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32</a:t>
            </a:fld>
            <a:endParaRPr lang="zh-CN" altLang="en-US"/>
          </a:p>
        </p:txBody>
      </p:sp>
    </p:spTree>
    <p:extLst>
      <p:ext uri="{BB962C8B-B14F-4D97-AF65-F5344CB8AC3E}">
        <p14:creationId xmlns:p14="http://schemas.microsoft.com/office/powerpoint/2010/main" val="3003975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33</a:t>
            </a:fld>
            <a:endParaRPr lang="zh-CN" altLang="en-US"/>
          </a:p>
        </p:txBody>
      </p:sp>
    </p:spTree>
    <p:extLst>
      <p:ext uri="{BB962C8B-B14F-4D97-AF65-F5344CB8AC3E}">
        <p14:creationId xmlns:p14="http://schemas.microsoft.com/office/powerpoint/2010/main" val="2221465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图（</a:t>
            </a:r>
            <a:r>
              <a:rPr lang="en-US" altLang="zh-CN" b="0" i="0" dirty="0">
                <a:solidFill>
                  <a:srgbClr val="1D2129"/>
                </a:solidFill>
                <a:effectLst/>
                <a:latin typeface="PingFangSC-Regular"/>
              </a:rPr>
              <a:t>b</a:t>
            </a:r>
            <a:r>
              <a:rPr lang="zh-CN" altLang="en-US" b="0" i="0" dirty="0">
                <a:solidFill>
                  <a:srgbClr val="1D2129"/>
                </a:solidFill>
                <a:effectLst/>
                <a:latin typeface="PingFangSC-Regular"/>
              </a:rPr>
              <a:t>）与实验现象不同，行人似乎过于理性，并没有急剧下降。原因可能是行人根据启发式模型中邻居的当前速度预测相反邻居的运动。事实上，行人预测邻居的运动方向以减少转弯范围，从而减少绕道距离。</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图（</a:t>
            </a:r>
            <a:r>
              <a:rPr lang="en-US" altLang="zh-CN" b="0" i="0" dirty="0">
                <a:solidFill>
                  <a:srgbClr val="1D2129"/>
                </a:solidFill>
                <a:effectLst/>
                <a:latin typeface="PingFangSC-Regular"/>
              </a:rPr>
              <a:t>c</a:t>
            </a:r>
            <a:r>
              <a:rPr lang="zh-CN" altLang="en-US" b="0" i="0" dirty="0">
                <a:solidFill>
                  <a:srgbClr val="1D2129"/>
                </a:solidFill>
                <a:effectLst/>
                <a:latin typeface="PingFangSC-Regular"/>
              </a:rPr>
              <a:t>）实验证据相继。有趣的是，在两个分心行人的交互模拟中，“人行道洗牌”现象偶尔会出现，当它们彼此从相反的方向相遇时，每一种都试图摆脱对方的方式并最终以相同的方向移动。紧随其后的是进一步尴尬的手势、道歉和尴尬的笑声，这也是几乎所有人在日常生活中都会遇到的真实现象。预期特征在大多数情况下给我们带来了便利，但我们也遇到了由于巧合而陷入困境的风险。</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34</a:t>
            </a:fld>
            <a:endParaRPr lang="zh-CN" altLang="en-US"/>
          </a:p>
        </p:txBody>
      </p:sp>
    </p:spTree>
    <p:extLst>
      <p:ext uri="{BB962C8B-B14F-4D97-AF65-F5344CB8AC3E}">
        <p14:creationId xmlns:p14="http://schemas.microsoft.com/office/powerpoint/2010/main" val="3495282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图（</a:t>
            </a:r>
            <a:r>
              <a:rPr lang="en-US" altLang="zh-CN" b="0" i="0" dirty="0">
                <a:solidFill>
                  <a:srgbClr val="1D2129"/>
                </a:solidFill>
                <a:effectLst/>
                <a:latin typeface="PingFangSC-Regular"/>
              </a:rPr>
              <a:t>b</a:t>
            </a:r>
            <a:r>
              <a:rPr lang="zh-CN" altLang="en-US" b="0" i="0" dirty="0">
                <a:solidFill>
                  <a:srgbClr val="1D2129"/>
                </a:solidFill>
                <a:effectLst/>
                <a:latin typeface="PingFangSC-Regular"/>
              </a:rPr>
              <a:t>）与实验现象不同，行人似乎过于理性，并没有急剧下降。原因可能是行人根据启发式模型中邻居的当前速度预测相反邻居的运动。事实上，行人预测邻居的运动方向以减少转弯范围，从而减少绕道距离。</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图（</a:t>
            </a:r>
            <a:r>
              <a:rPr lang="en-US" altLang="zh-CN" b="0" i="0" dirty="0">
                <a:solidFill>
                  <a:srgbClr val="1D2129"/>
                </a:solidFill>
                <a:effectLst/>
                <a:latin typeface="PingFangSC-Regular"/>
              </a:rPr>
              <a:t>c</a:t>
            </a:r>
            <a:r>
              <a:rPr lang="zh-CN" altLang="en-US" b="0" i="0" dirty="0">
                <a:solidFill>
                  <a:srgbClr val="1D2129"/>
                </a:solidFill>
                <a:effectLst/>
                <a:latin typeface="PingFangSC-Regular"/>
              </a:rPr>
              <a:t>）实验证据相继。有趣的是，在两个分心行人的交互模拟中，“人行道洗牌”现象偶尔会出现，当它们彼此从相反的方向相遇时，每一种都试图摆脱对方的方式并最终以相同的方向移动。紧随其后的是进一步尴尬的手势、道歉和尴尬的笑声，这也是几乎所有人在日常生活中都会遇到的真实现象。预期特征在大多数情况下给我们带来了便利，但我们也遇到了由于巧合而陷入困境的风险。</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35</a:t>
            </a:fld>
            <a:endParaRPr lang="zh-CN" altLang="en-US"/>
          </a:p>
        </p:txBody>
      </p:sp>
    </p:spTree>
    <p:extLst>
      <p:ext uri="{BB962C8B-B14F-4D97-AF65-F5344CB8AC3E}">
        <p14:creationId xmlns:p14="http://schemas.microsoft.com/office/powerpoint/2010/main" val="658803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38</a:t>
            </a:fld>
            <a:endParaRPr lang="zh-CN" altLang="en-US"/>
          </a:p>
        </p:txBody>
      </p:sp>
    </p:spTree>
    <p:extLst>
      <p:ext uri="{BB962C8B-B14F-4D97-AF65-F5344CB8AC3E}">
        <p14:creationId xmlns:p14="http://schemas.microsoft.com/office/powerpoint/2010/main" val="3621992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39</a:t>
            </a:fld>
            <a:endParaRPr lang="zh-CN" altLang="en-US"/>
          </a:p>
        </p:txBody>
      </p:sp>
    </p:spTree>
    <p:extLst>
      <p:ext uri="{BB962C8B-B14F-4D97-AF65-F5344CB8AC3E}">
        <p14:creationId xmlns:p14="http://schemas.microsoft.com/office/powerpoint/2010/main" val="1515330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1D2129"/>
                </a:solidFill>
                <a:latin typeface="PingFangSC-Regular"/>
              </a:rPr>
              <a:t>在</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a</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b</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数据集的正常行人和分心行人的敏感距离</a:t>
            </a:r>
            <a:r>
              <a:rPr lang="en-US" altLang="zh-CN" sz="1000" b="0" i="0" dirty="0">
                <a:solidFill>
                  <a:srgbClr val="1D2129"/>
                </a:solidFill>
                <a:effectLst/>
                <a:latin typeface="PingFangSC-Regular"/>
              </a:rPr>
              <a:t>PDF</a:t>
            </a:r>
            <a:r>
              <a:rPr lang="zh-CN" altLang="en-US" sz="1000" b="0" i="0" dirty="0">
                <a:solidFill>
                  <a:srgbClr val="1D2129"/>
                </a:solidFill>
                <a:effectLst/>
                <a:latin typeface="PingFangSC-Regular"/>
              </a:rPr>
              <a:t>。在（</a:t>
            </a:r>
            <a:r>
              <a:rPr lang="en-US" altLang="zh-CN" sz="1000" b="0" i="0" dirty="0">
                <a:solidFill>
                  <a:srgbClr val="1D2129"/>
                </a:solidFill>
                <a:effectLst/>
                <a:latin typeface="PingFangSC-Regular"/>
              </a:rPr>
              <a:t>c</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d</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数据集下，转向角与敏感距离之间的负线性关系。</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2090291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1" name="表格 30"/>
          <p:cNvGraphicFramePr>
            <a:graphicFrameLocks noGrp="1"/>
          </p:cNvGraphicFramePr>
          <p:nvPr userDrawn="1">
            <p:extLst>
              <p:ext uri="{D42A27DB-BD31-4B8C-83A1-F6EECF244321}">
                <p14:modId xmlns:p14="http://schemas.microsoft.com/office/powerpoint/2010/main" val="3805244707"/>
              </p:ext>
            </p:extLst>
          </p:nvPr>
        </p:nvGraphicFramePr>
        <p:xfrm>
          <a:off x="-338"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文献综述</a:t>
              </a: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C:\Users\Administrator\Desktop\宁波大学图片\0000.png0000"/>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2453470806"/>
              </p:ext>
            </p:extLst>
          </p:nvPr>
        </p:nvGraphicFramePr>
        <p:xfrm>
          <a:off x="0" y="1268760"/>
          <a:ext cx="1691680" cy="3207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研究方法</a:t>
              </a: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C:\Users\Administrator\Desktop\宁波大学图片\0000.png0000">
            <a:extLst>
              <a:ext uri="{FF2B5EF4-FFF2-40B4-BE49-F238E27FC236}">
                <a16:creationId xmlns:a16="http://schemas.microsoft.com/office/drawing/2014/main" id="{FA784263-07B6-9B7F-8C64-C5C1B7E29FC5}"/>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960755759"/>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2852936"/>
            <a:ext cx="1691680" cy="788186"/>
            <a:chOff x="0" y="1272662"/>
            <a:chExt cx="1691680" cy="788186"/>
          </a:xfrm>
        </p:grpSpPr>
        <p:sp>
          <p:nvSpPr>
            <p:cNvPr id="11" name="矩形 10"/>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结果分析</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3" name="图片 2" descr="C:\Users\Administrator\Desktop\宁波大学图片\0000.png0000">
            <a:extLst>
              <a:ext uri="{FF2B5EF4-FFF2-40B4-BE49-F238E27FC236}">
                <a16:creationId xmlns:a16="http://schemas.microsoft.com/office/drawing/2014/main" id="{68E6233A-BF7E-E0C1-7CD0-5A9757121AB7}"/>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1358767781"/>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0" y="3654304"/>
            <a:ext cx="1691680" cy="788186"/>
            <a:chOff x="0" y="1272662"/>
            <a:chExt cx="1691680" cy="788186"/>
          </a:xfrm>
        </p:grpSpPr>
        <p:sp>
          <p:nvSpPr>
            <p:cNvPr id="12" name="矩形 11"/>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总结展望</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18" name="直接连接符 17"/>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C:\Users\Administrator\Desktop\宁波大学图片\0000.png0000">
            <a:extLst>
              <a:ext uri="{FF2B5EF4-FFF2-40B4-BE49-F238E27FC236}">
                <a16:creationId xmlns:a16="http://schemas.microsoft.com/office/drawing/2014/main" id="{E281F93C-6E94-06B0-6900-EFAF66A8702D}"/>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论文总结</a:t>
              </a: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Users\Administrator\Desktop\宁波大学图片\0000.png0000">
            <a:extLst>
              <a:ext uri="{FF2B5EF4-FFF2-40B4-BE49-F238E27FC236}">
                <a16:creationId xmlns:a16="http://schemas.microsoft.com/office/drawing/2014/main" id="{EA6FE3FB-B337-B157-BA52-FD05DABAB0D8}"/>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descr="C:\Users\Administrator\Desktop\宁波大学图片\0000.png0000"/>
          <p:cNvPicPr>
            <a:picLocks noChangeAspect="1"/>
          </p:cNvPicPr>
          <p:nvPr userDrawn="1"/>
        </p:nvPicPr>
        <p:blipFill>
          <a:blip r:embed="rId2"/>
          <a:srcRect/>
          <a:stretch>
            <a:fillRect/>
          </a:stretch>
        </p:blipFill>
        <p:spPr>
          <a:xfrm>
            <a:off x="441326" y="48896"/>
            <a:ext cx="833120" cy="8356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radius="20"/>
                    </a14:imgEffect>
                  </a14:imgLayer>
                </a14:imgProps>
              </a:ext>
            </a:extLst>
          </a:blip>
          <a:stretch>
            <a:fillRect/>
          </a:stretch>
        </p:blipFill>
        <p:spPr>
          <a:xfrm>
            <a:off x="1" y="0"/>
            <a:ext cx="12200721"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00C3F7A1-FCEE-4E12-BEB0-527B87A0769B}" type="datetimeFigureOut">
              <a:rPr lang="zh-CN" altLang="en-US"/>
              <a:t>2023/12/19</a:t>
            </a:fld>
            <a:endParaRPr lang="zh-CN" alt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8B444C96-CA8C-4BA7-992C-AAC2EE0D4AB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24" name="TextBox 22"/>
          <p:cNvSpPr txBox="1">
            <a:spLocks noChangeArrowheads="1"/>
          </p:cNvSpPr>
          <p:nvPr/>
        </p:nvSpPr>
        <p:spPr bwMode="auto">
          <a:xfrm>
            <a:off x="1523248" y="2929169"/>
            <a:ext cx="91455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a:r>
              <a:rPr lang="en-US" altLang="zh-CN" sz="3200" dirty="0">
                <a:solidFill>
                  <a:schemeClr val="bg1"/>
                </a:solidFill>
                <a:latin typeface="方正大标宋简体" pitchFamily="2" charset="-122"/>
                <a:ea typeface="方正大标宋简体" pitchFamily="2" charset="-122"/>
              </a:rPr>
              <a:t>Modeling the Mutual Anticipation in Human Crowds With Attention Distractions</a:t>
            </a:r>
          </a:p>
          <a:p>
            <a:pPr algn="ctr"/>
            <a:r>
              <a:rPr lang="zh-CN" altLang="en-US" sz="3200" dirty="0">
                <a:solidFill>
                  <a:schemeClr val="bg1"/>
                </a:solidFill>
                <a:latin typeface="方正大标宋简体" pitchFamily="2" charset="-122"/>
                <a:ea typeface="方正大标宋简体" pitchFamily="2" charset="-122"/>
              </a:rPr>
              <a:t>（利用注意力分散对人群中的相互预测进行建模）</a:t>
            </a:r>
          </a:p>
        </p:txBody>
      </p:sp>
      <p:sp>
        <p:nvSpPr>
          <p:cNvPr id="26" name="文本框 25"/>
          <p:cNvSpPr txBox="1"/>
          <p:nvPr/>
        </p:nvSpPr>
        <p:spPr>
          <a:xfrm>
            <a:off x="5074094" y="5449799"/>
            <a:ext cx="2021589" cy="398780"/>
          </a:xfrm>
          <a:prstGeom prst="rect">
            <a:avLst/>
          </a:prstGeom>
          <a:noFill/>
        </p:spPr>
        <p:txBody>
          <a:bodyPr wrap="square" rtlCol="0">
            <a:spAutoFit/>
          </a:bodyPr>
          <a:lstStyle/>
          <a:p>
            <a:r>
              <a:rPr lang="zh-CN" altLang="en-US" sz="2000" dirty="0">
                <a:solidFill>
                  <a:schemeClr val="bg1"/>
                </a:solidFill>
                <a:latin typeface="+mn-ea"/>
              </a:rPr>
              <a:t>答辩人：李泽漩</a:t>
            </a:r>
          </a:p>
        </p:txBody>
      </p:sp>
      <p:pic>
        <p:nvPicPr>
          <p:cNvPr id="42"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5271" y="-863355"/>
            <a:ext cx="609679" cy="609600"/>
          </a:xfrm>
          <a:prstGeom prst="rect">
            <a:avLst/>
          </a:prstGeom>
        </p:spPr>
      </p:pic>
      <p:pic>
        <p:nvPicPr>
          <p:cNvPr id="2" name="图片 1" descr="C:\Users\Administrator\Desktop\宁波大学图片\0000.png0000"/>
          <p:cNvPicPr>
            <a:picLocks noChangeAspect="1"/>
          </p:cNvPicPr>
          <p:nvPr/>
        </p:nvPicPr>
        <p:blipFill>
          <a:blip r:embed="rId6"/>
          <a:srcRect/>
          <a:stretch>
            <a:fillRect/>
          </a:stretch>
        </p:blipFill>
        <p:spPr>
          <a:xfrm>
            <a:off x="5174933" y="548005"/>
            <a:ext cx="1819910" cy="1825625"/>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4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5815498" y="1339229"/>
                <a:ext cx="5668652" cy="5122493"/>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行人避让的相互作用规律</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利用上述数据集分析</a:t>
                </a:r>
                <a:r>
                  <a:rPr lang="zh-CN" altLang="en-US" dirty="0">
                    <a:solidFill>
                      <a:srgbClr val="FF0000"/>
                    </a:solidFill>
                    <a:latin typeface="微软雅黑" panose="020B0503020204020204" pitchFamily="34" charset="-122"/>
                    <a:ea typeface="微软雅黑" panose="020B0503020204020204" pitchFamily="34" charset="-122"/>
                  </a:rPr>
                  <a:t>行人的空间特征</a:t>
                </a:r>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𝑑</m:t>
                        </m:r>
                      </m:e>
                      <m:sub>
                        <m:r>
                          <a:rPr lang="en-US" altLang="zh-CN" b="0" i="1" smtClean="0">
                            <a:latin typeface="Cambria Math" panose="02040503050406030204" pitchFamily="18" charset="0"/>
                            <a:ea typeface="微软雅黑" panose="020B0503020204020204" pitchFamily="34" charset="-122"/>
                          </a:rPr>
                          <m:t>𝑖𝑗</m:t>
                        </m:r>
                      </m:sub>
                    </m:sSub>
                  </m:oMath>
                </a14:m>
                <a:r>
                  <a:rPr lang="zh-CN" altLang="en-US" dirty="0"/>
                  <a:t>表示敏感距离，即两个相对的行人</a:t>
                </a:r>
                <a:r>
                  <a:rPr lang="en-US" altLang="zh-CN" dirty="0" err="1"/>
                  <a:t>i</a:t>
                </a:r>
                <a:r>
                  <a:rPr lang="zh-CN" altLang="en-US" dirty="0"/>
                  <a:t>和</a:t>
                </a:r>
                <a:r>
                  <a:rPr lang="en-US" altLang="zh-CN" dirty="0"/>
                  <a:t>j</a:t>
                </a:r>
                <a:r>
                  <a:rPr lang="zh-CN" altLang="en-US" dirty="0"/>
                  <a:t>之间的距离；</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𝑖</m:t>
                        </m:r>
                      </m:sub>
                    </m:sSub>
                  </m:oMath>
                </a14:m>
                <a:r>
                  <a:rPr lang="zh-CN" altLang="en-US" dirty="0">
                    <a:latin typeface="Arial" panose="020B0604020202020204" pitchFamily="34" charset="0"/>
                    <a:ea typeface="微软雅黑" panose="020B0503020204020204" pitchFamily="34" charset="-122"/>
                    <a:sym typeface="Arial" panose="020B0604020202020204" pitchFamily="34" charset="0"/>
                  </a:rPr>
                  <a:t>表示行人</a:t>
                </a:r>
                <a:r>
                  <a:rPr lang="en-US" altLang="zh-CN" dirty="0" err="1">
                    <a:latin typeface="Arial" panose="020B0604020202020204" pitchFamily="34" charset="0"/>
                    <a:ea typeface="微软雅黑" panose="020B0503020204020204" pitchFamily="34" charset="-122"/>
                    <a:sym typeface="Arial" panose="020B0604020202020204" pitchFamily="34" charset="0"/>
                  </a:rPr>
                  <a:t>i</a:t>
                </a:r>
                <a:r>
                  <a:rPr lang="zh-CN" altLang="en-US" dirty="0">
                    <a:latin typeface="Arial" panose="020B0604020202020204" pitchFamily="34" charset="0"/>
                    <a:ea typeface="微软雅黑" panose="020B0503020204020204" pitchFamily="34" charset="-122"/>
                    <a:sym typeface="Arial" panose="020B0604020202020204" pitchFamily="34" charset="0"/>
                  </a:rPr>
                  <a:t>以角度</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𝑖</m:t>
                        </m:r>
                      </m:sub>
                    </m:sSub>
                  </m:oMath>
                </a14:m>
                <a:r>
                  <a:rPr lang="zh-CN" altLang="en-US" dirty="0">
                    <a:latin typeface="Arial" panose="020B0604020202020204" pitchFamily="34" charset="0"/>
                    <a:ea typeface="微软雅黑" panose="020B0503020204020204" pitchFamily="34" charset="-122"/>
                    <a:sym typeface="Arial" panose="020B0604020202020204" pitchFamily="34" charset="0"/>
                  </a:rPr>
                  <a:t>转向。</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dirty="0">
                    <a:latin typeface="Arial" panose="020B0604020202020204" pitchFamily="34" charset="0"/>
                    <a:ea typeface="微软雅黑" panose="020B0503020204020204" pitchFamily="34" charset="-122"/>
                    <a:sym typeface="Arial" panose="020B0604020202020204" pitchFamily="34" charset="0"/>
                  </a:rPr>
                  <a:t>图（</a:t>
                </a:r>
                <a:r>
                  <a:rPr lang="en-US" altLang="zh-CN" dirty="0">
                    <a:latin typeface="Arial" panose="020B0604020202020204" pitchFamily="34" charset="0"/>
                    <a:ea typeface="微软雅黑" panose="020B0503020204020204" pitchFamily="34" charset="-122"/>
                    <a:sym typeface="Arial" panose="020B0604020202020204" pitchFamily="34" charset="0"/>
                  </a:rPr>
                  <a:t>a</a:t>
                </a:r>
                <a:r>
                  <a:rPr lang="zh-CN" altLang="en-US" dirty="0">
                    <a:latin typeface="Arial" panose="020B0604020202020204" pitchFamily="34" charset="0"/>
                    <a:ea typeface="微软雅黑" panose="020B0503020204020204" pitchFamily="34" charset="-122"/>
                    <a:sym typeface="Arial" panose="020B0604020202020204" pitchFamily="34" charset="0"/>
                  </a:rPr>
                  <a:t>）显示了正常行人和分心行人的敏感距离分布，这两种情况都遵循正态分布，但正常行人的平均值和标准差明显高于分心行人。</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dirty="0">
                    <a:latin typeface="Arial" panose="020B0604020202020204" pitchFamily="34" charset="0"/>
                    <a:ea typeface="微软雅黑" panose="020B0503020204020204" pitchFamily="34" charset="-122"/>
                    <a:sym typeface="Arial" panose="020B0604020202020204" pitchFamily="34" charset="0"/>
                  </a:rPr>
                  <a:t>图（</a:t>
                </a:r>
                <a:r>
                  <a:rPr lang="en-US" altLang="zh-CN" dirty="0">
                    <a:latin typeface="Arial" panose="020B0604020202020204" pitchFamily="34" charset="0"/>
                    <a:ea typeface="微软雅黑" panose="020B0503020204020204" pitchFamily="34" charset="-122"/>
                    <a:sym typeface="Arial" panose="020B0604020202020204" pitchFamily="34" charset="0"/>
                  </a:rPr>
                  <a:t>c</a:t>
                </a:r>
                <a:r>
                  <a:rPr lang="zh-CN" altLang="en-US" dirty="0">
                    <a:latin typeface="Arial" panose="020B0604020202020204" pitchFamily="34" charset="0"/>
                    <a:ea typeface="微软雅黑" panose="020B0503020204020204" pitchFamily="34" charset="-122"/>
                    <a:sym typeface="Arial" panose="020B0604020202020204" pitchFamily="34" charset="0"/>
                  </a:rPr>
                  <a:t>）描述了转向角和敏感距离之间的负相关关系，这意味着如果行人提前预测到相邻的行人的运动，他们就不会急转弯。</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b="0" i="0" dirty="0">
                    <a:solidFill>
                      <a:srgbClr val="1D2129"/>
                    </a:solidFill>
                    <a:effectLst/>
                    <a:latin typeface="PingFangSC-Regular"/>
                  </a:rPr>
                  <a:t>此外，利用</a:t>
                </a:r>
                <a:r>
                  <a:rPr lang="en-US" altLang="zh-CN" b="0" i="0" dirty="0">
                    <a:solidFill>
                      <a:srgbClr val="1D2129"/>
                    </a:solidFill>
                    <a:effectLst/>
                    <a:latin typeface="PingFangSC-Regular"/>
                  </a:rPr>
                  <a:t>NMA</a:t>
                </a:r>
                <a:r>
                  <a:rPr lang="zh-CN" altLang="en-US" b="0" i="0" dirty="0">
                    <a:solidFill>
                      <a:srgbClr val="1D2129"/>
                    </a:solidFill>
                    <a:effectLst/>
                    <a:latin typeface="PingFangSC-Regular"/>
                  </a:rPr>
                  <a:t>数据集再次进行验证，图（</a:t>
                </a:r>
                <a:r>
                  <a:rPr lang="en-US" altLang="zh-CN" b="0" i="0" dirty="0">
                    <a:solidFill>
                      <a:srgbClr val="1D2129"/>
                    </a:solidFill>
                    <a:effectLst/>
                    <a:latin typeface="PingFangSC-Regular"/>
                  </a:rPr>
                  <a:t>b</a:t>
                </a:r>
                <a:r>
                  <a:rPr lang="zh-CN" altLang="en-US" b="0" i="0" dirty="0">
                    <a:solidFill>
                      <a:srgbClr val="1D2129"/>
                    </a:solidFill>
                    <a:effectLst/>
                    <a:latin typeface="PingFangSC-Regular"/>
                  </a:rPr>
                  <a:t>）和图（</a:t>
                </a:r>
                <a:r>
                  <a:rPr lang="en-US" altLang="zh-CN" b="0" i="0" dirty="0">
                    <a:solidFill>
                      <a:srgbClr val="1D2129"/>
                    </a:solidFill>
                    <a:effectLst/>
                    <a:latin typeface="PingFangSC-Regular"/>
                  </a:rPr>
                  <a:t>d</a:t>
                </a:r>
                <a:r>
                  <a:rPr lang="zh-CN" altLang="en-US" b="0" i="0" dirty="0">
                    <a:solidFill>
                      <a:srgbClr val="1D2129"/>
                    </a:solidFill>
                    <a:effectLst/>
                    <a:latin typeface="PingFangSC-Regular"/>
                  </a:rPr>
                  <a:t>）说明了分心行人和正常行人在敏感距离上的异质性，以及转向角和敏感距离之间的负线性关系</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5815498" y="1339229"/>
                <a:ext cx="5668652" cy="5122493"/>
              </a:xfrm>
              <a:prstGeom prst="rect">
                <a:avLst/>
              </a:prstGeom>
              <a:blipFill>
                <a:blip r:embed="rId3"/>
                <a:stretch>
                  <a:fillRect l="-968" r="-860" b="-952"/>
                </a:stretch>
              </a:blipFill>
            </p:spPr>
            <p:txBody>
              <a:bodyPr/>
              <a:lstStyle/>
              <a:p>
                <a:r>
                  <a:rPr lang="zh-CN" altLang="en-US">
                    <a:noFill/>
                  </a:rPr>
                  <a:t> </a:t>
                </a:r>
              </a:p>
            </p:txBody>
          </p:sp>
        </mc:Fallback>
      </mc:AlternateContent>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交互网络提取</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10764" y="2120497"/>
            <a:ext cx="3114828" cy="2931963"/>
          </a:xfrm>
          <a:prstGeom prst="rect">
            <a:avLst/>
          </a:prstGeom>
        </p:spPr>
      </p:pic>
      <p:sp>
        <p:nvSpPr>
          <p:cNvPr id="7" name="文本框 6">
            <a:extLst>
              <a:ext uri="{FF2B5EF4-FFF2-40B4-BE49-F238E27FC236}">
                <a16:creationId xmlns:a16="http://schemas.microsoft.com/office/drawing/2014/main" id="{449B1473-0044-6235-9AF7-5E4FA770CA76}"/>
              </a:ext>
            </a:extLst>
          </p:cNvPr>
          <p:cNvSpPr txBox="1"/>
          <p:nvPr/>
        </p:nvSpPr>
        <p:spPr>
          <a:xfrm>
            <a:off x="2210764" y="5321409"/>
            <a:ext cx="3362758" cy="338554"/>
          </a:xfrm>
          <a:prstGeom prst="rect">
            <a:avLst/>
          </a:prstGeom>
          <a:noFill/>
        </p:spPr>
        <p:txBody>
          <a:bodyPr wrap="square">
            <a:spAutoFit/>
          </a:bodyPr>
          <a:lstStyle/>
          <a:p>
            <a:r>
              <a:rPr lang="zh-CN" altLang="en-US" sz="1600" dirty="0">
                <a:solidFill>
                  <a:srgbClr val="1D2129"/>
                </a:solidFill>
                <a:latin typeface="PingFangSC-Regular"/>
              </a:rPr>
              <a:t>敏感</a:t>
            </a:r>
            <a:r>
              <a:rPr lang="zh-CN" altLang="en-US" sz="1600" b="0" i="0" dirty="0">
                <a:solidFill>
                  <a:srgbClr val="1D2129"/>
                </a:solidFill>
                <a:effectLst/>
                <a:latin typeface="PingFangSC-Regular"/>
              </a:rPr>
              <a:t>距离和转向角的典型特征</a:t>
            </a:r>
            <a:endParaRPr lang="en-US" altLang="zh-CN" sz="1600" b="0" i="0" dirty="0">
              <a:solidFill>
                <a:srgbClr val="1D2129"/>
              </a:solidFill>
              <a:effectLst/>
              <a:latin typeface="PingFangSC-Regular"/>
            </a:endParaRPr>
          </a:p>
        </p:txBody>
      </p:sp>
    </p:spTree>
    <p:extLst>
      <p:ext uri="{BB962C8B-B14F-4D97-AF65-F5344CB8AC3E}">
        <p14:creationId xmlns:p14="http://schemas.microsoft.com/office/powerpoint/2010/main" val="40822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5815498" y="1339229"/>
                <a:ext cx="5668652" cy="4283096"/>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行人行为时间特征</a:t>
                </a:r>
                <a:endParaRPr lang="en-US" altLang="zh-CN" dirty="0">
                  <a:solidFill>
                    <a:srgbClr val="FF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b="0" i="0" dirty="0">
                    <a:solidFill>
                      <a:srgbClr val="1D2129"/>
                    </a:solidFill>
                    <a:effectLst/>
                    <a:latin typeface="PingFangSC-Regular"/>
                  </a:rPr>
                  <a:t>图</a:t>
                </a:r>
                <a:r>
                  <a:rPr lang="en-US" altLang="zh-CN" b="0" i="0" dirty="0">
                    <a:solidFill>
                      <a:srgbClr val="1D2129"/>
                    </a:solidFill>
                    <a:effectLst/>
                    <a:latin typeface="PingFangSC-Regular"/>
                  </a:rPr>
                  <a:t>(a)</a:t>
                </a:r>
                <a:r>
                  <a:rPr lang="zh-CN" altLang="en-US" b="0" i="0" dirty="0">
                    <a:solidFill>
                      <a:srgbClr val="1D2129"/>
                    </a:solidFill>
                    <a:effectLst/>
                    <a:latin typeface="PingFangSC-Regular"/>
                  </a:rPr>
                  <a:t>和图</a:t>
                </a:r>
                <a:r>
                  <a:rPr lang="en-US" altLang="zh-CN" b="0" i="0" dirty="0">
                    <a:solidFill>
                      <a:srgbClr val="1D2129"/>
                    </a:solidFill>
                    <a:effectLst/>
                    <a:latin typeface="PingFangSC-Regular"/>
                  </a:rPr>
                  <a:t>(b)</a:t>
                </a:r>
                <a:r>
                  <a:rPr lang="zh-CN" altLang="en-US" b="0" i="0" dirty="0">
                    <a:solidFill>
                      <a:srgbClr val="1D2129"/>
                    </a:solidFill>
                    <a:effectLst/>
                    <a:latin typeface="PingFangSC-Regular"/>
                  </a:rPr>
                  <a:t>分别表明平均速度和瞬时速度的分布，他们都遵循正态分布，且在均值和标准差上接近。图（</a:t>
                </a:r>
                <a:r>
                  <a:rPr lang="en-US" altLang="zh-CN" b="0" i="0" dirty="0">
                    <a:solidFill>
                      <a:srgbClr val="1D2129"/>
                    </a:solidFill>
                    <a:effectLst/>
                    <a:latin typeface="PingFangSC-Regular"/>
                  </a:rPr>
                  <a:t>c</a:t>
                </a:r>
                <a:r>
                  <a:rPr lang="zh-CN" altLang="en-US" b="0" i="0" dirty="0">
                    <a:solidFill>
                      <a:srgbClr val="1D2129"/>
                    </a:solidFill>
                    <a:effectLst/>
                    <a:latin typeface="PingFangSC-Regular"/>
                  </a:rPr>
                  <a:t>）和图（</a:t>
                </a:r>
                <a:r>
                  <a:rPr lang="en-US" altLang="zh-CN" b="0" i="0" dirty="0">
                    <a:solidFill>
                      <a:srgbClr val="1D2129"/>
                    </a:solidFill>
                    <a:effectLst/>
                    <a:latin typeface="PingFangSC-Regular"/>
                  </a:rPr>
                  <a:t>e</a:t>
                </a:r>
                <a:r>
                  <a:rPr lang="zh-CN" altLang="en-US" b="0" i="0" dirty="0">
                    <a:solidFill>
                      <a:srgbClr val="1D2129"/>
                    </a:solidFill>
                    <a:effectLst/>
                    <a:latin typeface="PingFangSC-Regular"/>
                  </a:rPr>
                  <a:t>）</a:t>
                </a:r>
                <a:r>
                  <a:rPr lang="zh-CN" altLang="en-US" dirty="0">
                    <a:solidFill>
                      <a:srgbClr val="1D2129"/>
                    </a:solidFill>
                    <a:latin typeface="PingFangSC-Regular"/>
                  </a:rPr>
                  <a:t>分别</a:t>
                </a:r>
                <a:r>
                  <a:rPr lang="zh-CN" altLang="en-US" b="0" i="0" dirty="0">
                    <a:solidFill>
                      <a:srgbClr val="1D2129"/>
                    </a:solidFill>
                    <a:effectLst/>
                    <a:latin typeface="PingFangSC-Regular"/>
                  </a:rPr>
                  <a:t>为平均速度在“正常”和“前方干扰”条件下以及在 “自然”条件下的演变过程，两条曲线具有相似的动态趋势，代表了出行过程的平稳性。</a:t>
                </a:r>
                <a:endParaRPr lang="en-US" altLang="zh-CN" b="0" i="0" dirty="0">
                  <a:solidFill>
                    <a:srgbClr val="1D2129"/>
                  </a:solidFill>
                  <a:effectLst/>
                  <a:latin typeface="PingFangSC-Regular"/>
                </a:endParaRPr>
              </a:p>
              <a:p>
                <a:pPr indent="457200" defTabSz="683895">
                  <a:lnSpc>
                    <a:spcPct val="140000"/>
                  </a:lnSpc>
                </a:pPr>
                <a:r>
                  <a:rPr lang="zh-CN" altLang="en-US" dirty="0">
                    <a:solidFill>
                      <a:srgbClr val="1D2129"/>
                    </a:solidFill>
                    <a:latin typeface="PingFangSC-Regular"/>
                    <a:ea typeface="微软雅黑" panose="020B0503020204020204" pitchFamily="34" charset="-122"/>
                  </a:rPr>
                  <a:t>此处</a:t>
                </a:r>
                <a:r>
                  <a:rPr lang="zh-CN" altLang="en-US" b="0" i="0" dirty="0">
                    <a:solidFill>
                      <a:srgbClr val="1D2129"/>
                    </a:solidFill>
                    <a:effectLst/>
                    <a:latin typeface="PingFangSC-Regular"/>
                  </a:rPr>
                  <a:t>引入</a:t>
                </a:r>
                <a:r>
                  <a:rPr lang="en-US" altLang="zh-CN" b="0" i="0" dirty="0" err="1">
                    <a:solidFill>
                      <a:srgbClr val="1D2129"/>
                    </a:solidFill>
                    <a:effectLst/>
                    <a:latin typeface="PingFangSC-Regular"/>
                  </a:rPr>
                  <a:t>Yamori</a:t>
                </a:r>
                <a:r>
                  <a:rPr lang="zh-CN" altLang="en-US" b="0" i="0" dirty="0">
                    <a:solidFill>
                      <a:srgbClr val="1D2129"/>
                    </a:solidFill>
                    <a:effectLst/>
                    <a:latin typeface="PingFangSC-Regular"/>
                  </a:rPr>
                  <a:t>论文中的带指标</a:t>
                </a:r>
                <a:r>
                  <a:rPr lang="en-US" altLang="zh-CN" b="0" i="0" dirty="0">
                    <a:solidFill>
                      <a:srgbClr val="1D2129"/>
                    </a:solidFill>
                    <a:effectLst/>
                    <a:latin typeface="PingFangSC-Regular"/>
                  </a:rPr>
                  <a:t>Y</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t</a:t>
                </a:r>
                <a:r>
                  <a:rPr lang="zh-CN" altLang="en-US" b="0" i="0" dirty="0">
                    <a:solidFill>
                      <a:srgbClr val="1D2129"/>
                    </a:solidFill>
                    <a:effectLst/>
                    <a:latin typeface="PingFangSC-Regular"/>
                  </a:rPr>
                  <a:t>）来量化反向流的有序度，其中</a:t>
                </a:r>
                <a:r>
                  <a:rPr lang="en-US" altLang="zh-CN" b="0" i="0" dirty="0">
                    <a:solidFill>
                      <a:srgbClr val="1D2129"/>
                    </a:solidFill>
                    <a:effectLst/>
                    <a:latin typeface="PingFangSC-Regular"/>
                  </a:rPr>
                  <a:t>N </a:t>
                </a:r>
                <a:r>
                  <a:rPr lang="zh-CN" altLang="en-US" b="0" i="0" dirty="0">
                    <a:solidFill>
                      <a:srgbClr val="1D2129"/>
                    </a:solidFill>
                    <a:effectLst/>
                    <a:latin typeface="PingFangSC-Regular"/>
                  </a:rPr>
                  <a:t>是波段数：</a:t>
                </a:r>
                <a:endParaRPr lang="en-US" altLang="zh-CN" b="0" i="0" dirty="0">
                  <a:solidFill>
                    <a:srgbClr val="1D2129"/>
                  </a:solidFill>
                  <a:effectLst/>
                  <a:latin typeface="PingFangSC-Regular"/>
                </a:endParaRPr>
              </a:p>
              <a:p>
                <a:pPr indent="457200" defTabSz="683895">
                  <a:lnSpc>
                    <a:spcPct val="14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𝑌</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𝑡</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b="0" i="1" smtClean="0">
                              <a:latin typeface="Cambria Math" panose="02040503050406030204" pitchFamily="18" charset="0"/>
                              <a:ea typeface="微软雅黑" panose="020B0503020204020204" pitchFamily="34" charset="-122"/>
                            </a:rPr>
                            <m:t>𝑁</m:t>
                          </m:r>
                        </m:den>
                      </m:f>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𝐵</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𝑁</m:t>
                          </m:r>
                        </m:sup>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𝑌</m:t>
                              </m:r>
                            </m:e>
                            <m:sub>
                              <m:r>
                                <a:rPr lang="en-US" altLang="zh-CN" b="0" i="1" smtClean="0">
                                  <a:latin typeface="Cambria Math" panose="02040503050406030204" pitchFamily="18" charset="0"/>
                                  <a:ea typeface="微软雅黑" panose="020B0503020204020204" pitchFamily="34" charset="-122"/>
                                </a:rPr>
                                <m:t>𝐵</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m:t>
                          </m:r>
                        </m:e>
                      </m:nary>
                    </m:oMath>
                  </m:oMathPara>
                </a14:m>
                <a:endParaRPr lang="en-US" altLang="zh-CN" dirty="0">
                  <a:latin typeface="微软雅黑" panose="020B0503020204020204" pitchFamily="34" charset="-122"/>
                  <a:ea typeface="微软雅黑" panose="020B0503020204020204" pitchFamily="34" charset="-122"/>
                </a:endParaRPr>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5815498" y="1339229"/>
                <a:ext cx="5668652" cy="4283096"/>
              </a:xfrm>
              <a:prstGeom prst="rect">
                <a:avLst/>
              </a:prstGeom>
              <a:blipFill>
                <a:blip r:embed="rId3"/>
                <a:stretch>
                  <a:fillRect l="-968" r="-1828"/>
                </a:stretch>
              </a:blipFill>
            </p:spPr>
            <p:txBody>
              <a:bodyPr/>
              <a:lstStyle/>
              <a:p>
                <a:r>
                  <a:rPr lang="zh-CN" altLang="en-US">
                    <a:noFill/>
                  </a:rPr>
                  <a:t> </a:t>
                </a:r>
              </a:p>
            </p:txBody>
          </p:sp>
        </mc:Fallback>
      </mc:AlternateContent>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交互网络提取</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64651" y="1851549"/>
            <a:ext cx="2857771" cy="4158738"/>
          </a:xfrm>
          <a:prstGeom prst="rect">
            <a:avLst/>
          </a:prstGeom>
        </p:spPr>
      </p:pic>
      <p:sp>
        <p:nvSpPr>
          <p:cNvPr id="7" name="文本框 6">
            <a:extLst>
              <a:ext uri="{FF2B5EF4-FFF2-40B4-BE49-F238E27FC236}">
                <a16:creationId xmlns:a16="http://schemas.microsoft.com/office/drawing/2014/main" id="{449B1473-0044-6235-9AF7-5E4FA770CA76}"/>
              </a:ext>
            </a:extLst>
          </p:cNvPr>
          <p:cNvSpPr txBox="1"/>
          <p:nvPr/>
        </p:nvSpPr>
        <p:spPr>
          <a:xfrm>
            <a:off x="2115655" y="6092390"/>
            <a:ext cx="3699843" cy="369332"/>
          </a:xfrm>
          <a:prstGeom prst="rect">
            <a:avLst/>
          </a:prstGeom>
          <a:noFill/>
        </p:spPr>
        <p:txBody>
          <a:bodyPr wrap="square">
            <a:spAutoFit/>
          </a:bodyPr>
          <a:lstStyle/>
          <a:p>
            <a:r>
              <a:rPr lang="zh-CN" altLang="en-US" dirty="0">
                <a:solidFill>
                  <a:srgbClr val="1D2129"/>
                </a:solidFill>
                <a:latin typeface="PingFangSC-Regular"/>
              </a:rPr>
              <a:t>所有行人交互作用参数的统计结果</a:t>
            </a:r>
            <a:endParaRPr lang="en-US" altLang="zh-CN" b="0" i="0" dirty="0">
              <a:solidFill>
                <a:srgbClr val="1D2129"/>
              </a:solidFill>
              <a:effectLst/>
              <a:latin typeface="PingFangSC-Regular"/>
            </a:endParaRPr>
          </a:p>
        </p:txBody>
      </p:sp>
    </p:spTree>
    <p:extLst>
      <p:ext uri="{BB962C8B-B14F-4D97-AF65-F5344CB8AC3E}">
        <p14:creationId xmlns:p14="http://schemas.microsoft.com/office/powerpoint/2010/main" val="784772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5815498" y="1851549"/>
                <a:ext cx="5668652" cy="3933000"/>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计算波段</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的公式为：</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𝑌</m:t>
                          </m:r>
                        </m:e>
                        <m:sub>
                          <m:r>
                            <a:rPr lang="en-US" altLang="zh-CN" b="0" i="1" smtClean="0">
                              <a:latin typeface="Cambria Math" panose="02040503050406030204" pitchFamily="18" charset="0"/>
                              <a:ea typeface="微软雅黑" panose="020B0503020204020204" pitchFamily="34" charset="-122"/>
                            </a:rPr>
                            <m:t>𝐵</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𝑡</m:t>
                          </m:r>
                        </m:e>
                      </m:d>
                      <m:r>
                        <a:rPr lang="en-US" altLang="zh-CN" b="0" i="1" smtClean="0">
                          <a:latin typeface="Cambria Math" panose="02040503050406030204" pitchFamily="18" charset="0"/>
                          <a:ea typeface="微软雅黑" panose="020B0503020204020204" pitchFamily="34" charset="-122"/>
                        </a:rPr>
                        <m:t>=</m:t>
                      </m:r>
                      <m:d>
                        <m:dPr>
                          <m:begChr m:val="|"/>
                          <m:endChr m:val="|"/>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𝑛</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𝑛</m:t>
                              </m:r>
                            </m:e>
                            <m:sub>
                              <m:r>
                                <a:rPr lang="en-US" altLang="zh-CN" b="0" i="1" smtClean="0">
                                  <a:latin typeface="Cambria Math" panose="02040503050406030204" pitchFamily="18" charset="0"/>
                                  <a:ea typeface="微软雅黑" panose="020B0503020204020204" pitchFamily="34" charset="-122"/>
                                </a:rPr>
                                <m:t>2</m:t>
                              </m:r>
                            </m:sub>
                          </m:sSub>
                        </m:e>
                      </m:d>
                      <m:r>
                        <a:rPr lang="en-US" altLang="zh-CN" b="0" i="1" smtClean="0">
                          <a:latin typeface="Cambria Math" panose="02040503050406030204" pitchFamily="18" charset="0"/>
                          <a:ea typeface="微软雅黑" panose="020B0503020204020204" pitchFamily="34" charset="-122"/>
                        </a:rPr>
                        <m:t>/</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𝑛</m:t>
                              </m:r>
                            </m:e>
                            <m:sub>
                              <m:r>
                                <a:rPr lang="en-US" altLang="zh-CN" i="1">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𝑛</m:t>
                              </m:r>
                            </m:e>
                            <m:sub>
                              <m:r>
                                <a:rPr lang="en-US" altLang="zh-CN" i="1">
                                  <a:latin typeface="Cambria Math" panose="02040503050406030204" pitchFamily="18" charset="0"/>
                                  <a:ea typeface="微软雅黑" panose="020B0503020204020204" pitchFamily="34" charset="-122"/>
                                </a:rPr>
                                <m:t>2</m:t>
                              </m:r>
                            </m:sub>
                          </m:sSub>
                        </m:e>
                      </m:d>
                    </m:oMath>
                  </m:oMathPara>
                </a14:m>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b="0" i="0" dirty="0">
                    <a:solidFill>
                      <a:srgbClr val="1D2129"/>
                    </a:solidFill>
                    <a:effectLst/>
                    <a:latin typeface="PingFangSC-Regular"/>
                  </a:rPr>
                  <a:t>其中 </a:t>
                </a:r>
                <a:r>
                  <a:rPr lang="en-US" altLang="zh-CN" b="0" i="0" dirty="0">
                    <a:solidFill>
                      <a:srgbClr val="1D2129"/>
                    </a:solidFill>
                    <a:effectLst/>
                    <a:latin typeface="PingFangSC-Regular"/>
                  </a:rPr>
                  <a:t>n1 </a:t>
                </a:r>
                <a:r>
                  <a:rPr lang="zh-CN" altLang="en-US" b="0" i="0" dirty="0">
                    <a:solidFill>
                      <a:srgbClr val="1D2129"/>
                    </a:solidFill>
                    <a:effectLst/>
                    <a:latin typeface="PingFangSC-Regular"/>
                  </a:rPr>
                  <a:t>是属于波段内</a:t>
                </a:r>
                <a:r>
                  <a:rPr lang="zh-CN" altLang="en-US" dirty="0">
                    <a:solidFill>
                      <a:srgbClr val="1D2129"/>
                    </a:solidFill>
                    <a:latin typeface="PingFangSC-Regular"/>
                  </a:rPr>
                  <a:t>属于一个</a:t>
                </a:r>
                <a:r>
                  <a:rPr lang="zh-CN" altLang="en-US" b="0" i="0" dirty="0">
                    <a:solidFill>
                      <a:srgbClr val="1D2129"/>
                    </a:solidFill>
                    <a:effectLst/>
                    <a:latin typeface="PingFangSC-Regular"/>
                  </a:rPr>
                  <a:t>方向的行人数量，</a:t>
                </a:r>
                <a:r>
                  <a:rPr lang="en-US" altLang="zh-CN" b="0" i="0" dirty="0">
                    <a:solidFill>
                      <a:srgbClr val="1D2129"/>
                    </a:solidFill>
                    <a:effectLst/>
                    <a:latin typeface="PingFangSC-Regular"/>
                  </a:rPr>
                  <a:t>n2 </a:t>
                </a:r>
                <a:r>
                  <a:rPr lang="zh-CN" altLang="en-US" b="0" i="0" dirty="0">
                    <a:solidFill>
                      <a:srgbClr val="1D2129"/>
                    </a:solidFill>
                    <a:effectLst/>
                    <a:latin typeface="PingFangSC-Regular"/>
                  </a:rPr>
                  <a:t>是相反方向的行人数量。</a:t>
                </a:r>
                <a:r>
                  <a:rPr lang="en-US" altLang="zh-CN" b="0" i="0" dirty="0">
                    <a:solidFill>
                      <a:srgbClr val="1D2129"/>
                    </a:solidFill>
                    <a:effectLst/>
                    <a:latin typeface="PingFangSC-Regular"/>
                  </a:rPr>
                  <a:t>Y (t) = 0</a:t>
                </a:r>
                <a:r>
                  <a:rPr lang="zh-CN" altLang="en-US" b="0" i="0" dirty="0">
                    <a:solidFill>
                      <a:srgbClr val="1D2129"/>
                    </a:solidFill>
                    <a:effectLst/>
                    <a:latin typeface="PingFangSC-Regular"/>
                  </a:rPr>
                  <a:t>表示混合人流，而</a:t>
                </a:r>
                <a:r>
                  <a:rPr lang="en-US" altLang="zh-CN" b="0" i="0" dirty="0">
                    <a:solidFill>
                      <a:srgbClr val="1D2129"/>
                    </a:solidFill>
                    <a:effectLst/>
                    <a:latin typeface="PingFangSC-Regular"/>
                  </a:rPr>
                  <a:t>Y (t) = 1</a:t>
                </a:r>
                <a:r>
                  <a:rPr lang="zh-CN" altLang="en-US" b="0" i="0" dirty="0">
                    <a:solidFill>
                      <a:srgbClr val="1D2129"/>
                    </a:solidFill>
                    <a:effectLst/>
                    <a:latin typeface="PingFangSC-Regular"/>
                  </a:rPr>
                  <a:t>表示人流方向唯一。</a:t>
                </a:r>
                <a:endParaRPr lang="en-US" altLang="zh-CN" b="0" i="0" dirty="0">
                  <a:solidFill>
                    <a:srgbClr val="1D2129"/>
                  </a:solidFill>
                  <a:effectLst/>
                  <a:latin typeface="PingFangSC-Regular"/>
                </a:endParaRPr>
              </a:p>
              <a:p>
                <a:pPr indent="457200" defTabSz="683895">
                  <a:lnSpc>
                    <a:spcPct val="140000"/>
                  </a:lnSpc>
                </a:pPr>
                <a:r>
                  <a:rPr lang="zh-CN" altLang="en-US" dirty="0">
                    <a:solidFill>
                      <a:srgbClr val="1D2129"/>
                    </a:solidFill>
                    <a:latin typeface="PingFangSC-Regular"/>
                    <a:ea typeface="微软雅黑" panose="020B0503020204020204" pitchFamily="34" charset="-122"/>
                  </a:rPr>
                  <a:t>图（</a:t>
                </a:r>
                <a:r>
                  <a:rPr lang="en-US" altLang="zh-CN" dirty="0">
                    <a:solidFill>
                      <a:srgbClr val="1D2129"/>
                    </a:solidFill>
                    <a:latin typeface="PingFangSC-Regular"/>
                    <a:ea typeface="微软雅黑" panose="020B0503020204020204" pitchFamily="34" charset="-122"/>
                  </a:rPr>
                  <a:t>d</a:t>
                </a:r>
                <a:r>
                  <a:rPr lang="zh-CN" altLang="en-US" dirty="0">
                    <a:solidFill>
                      <a:srgbClr val="1D2129"/>
                    </a:solidFill>
                    <a:latin typeface="PingFangSC-Regular"/>
                    <a:ea typeface="微软雅黑" panose="020B0503020204020204" pitchFamily="34" charset="-122"/>
                  </a:rPr>
                  <a:t>）可看出两种情况下的</a:t>
                </a:r>
                <a:r>
                  <a:rPr lang="en-US" altLang="zh-CN" dirty="0" err="1">
                    <a:solidFill>
                      <a:srgbClr val="1D2129"/>
                    </a:solidFill>
                    <a:latin typeface="PingFangSC-Regular"/>
                    <a:ea typeface="微软雅黑" panose="020B0503020204020204" pitchFamily="34" charset="-122"/>
                  </a:rPr>
                  <a:t>Yamori</a:t>
                </a:r>
                <a:r>
                  <a:rPr lang="zh-CN" altLang="en-US" dirty="0">
                    <a:solidFill>
                      <a:srgbClr val="1D2129"/>
                    </a:solidFill>
                    <a:latin typeface="PingFangSC-Regular"/>
                    <a:ea typeface="微软雅黑" panose="020B0503020204020204" pitchFamily="34" charset="-122"/>
                  </a:rPr>
                  <a:t>波段指数都有趋近的趋势，仅在人流形成前表现差异。通过</a:t>
                </a:r>
                <a:r>
                  <a:rPr lang="zh-CN" altLang="en-US" b="0" i="0" dirty="0">
                    <a:solidFill>
                      <a:srgbClr val="1D2129"/>
                    </a:solidFill>
                    <a:effectLst/>
                    <a:latin typeface="PingFangSC-Regular"/>
                  </a:rPr>
                  <a:t>使用另一个</a:t>
                </a:r>
                <a:r>
                  <a:rPr lang="en-US" altLang="zh-CN" b="0" i="0" dirty="0">
                    <a:solidFill>
                      <a:srgbClr val="1D2129"/>
                    </a:solidFill>
                    <a:effectLst/>
                    <a:latin typeface="PingFangSC-Regular"/>
                  </a:rPr>
                  <a:t>HT21</a:t>
                </a:r>
                <a:r>
                  <a:rPr lang="zh-CN" altLang="en-US" b="0" i="0" dirty="0">
                    <a:solidFill>
                      <a:srgbClr val="1D2129"/>
                    </a:solidFill>
                    <a:effectLst/>
                    <a:latin typeface="PingFangSC-Regular"/>
                  </a:rPr>
                  <a:t>数据集，在图</a:t>
                </a:r>
                <a:r>
                  <a:rPr lang="en-US" altLang="zh-CN" b="0" i="0" dirty="0">
                    <a:solidFill>
                      <a:srgbClr val="1D2129"/>
                    </a:solidFill>
                    <a:effectLst/>
                    <a:latin typeface="PingFangSC-Regular"/>
                  </a:rPr>
                  <a:t>(e)</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(f)</a:t>
                </a:r>
                <a:r>
                  <a:rPr lang="zh-CN" altLang="en-US" b="0" i="0" dirty="0">
                    <a:solidFill>
                      <a:srgbClr val="1D2129"/>
                    </a:solidFill>
                    <a:effectLst/>
                    <a:latin typeface="PingFangSC-Regular"/>
                  </a:rPr>
                  <a:t>中绘制相应的动态演化曲线，出现类似于图</a:t>
                </a:r>
                <a:r>
                  <a:rPr lang="en-US" altLang="zh-CN" b="0" i="0" dirty="0">
                    <a:solidFill>
                      <a:srgbClr val="1D2129"/>
                    </a:solidFill>
                    <a:effectLst/>
                    <a:latin typeface="PingFangSC-Regular"/>
                  </a:rPr>
                  <a:t>(c)</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(d)</a:t>
                </a:r>
                <a:r>
                  <a:rPr lang="zh-CN" altLang="en-US" b="0" i="0" dirty="0">
                    <a:solidFill>
                      <a:srgbClr val="1D2129"/>
                    </a:solidFill>
                    <a:effectLst/>
                    <a:latin typeface="PingFangSC-Regular"/>
                  </a:rPr>
                  <a:t>中的情况。说明行人在人流形成的过程中存在预测其他行人运动的情况。</a:t>
                </a:r>
                <a:endParaRPr lang="en-US" altLang="zh-CN" dirty="0">
                  <a:solidFill>
                    <a:srgbClr val="1D2129"/>
                  </a:solidFill>
                  <a:latin typeface="PingFangSC-Regular"/>
                  <a:ea typeface="微软雅黑" panose="020B0503020204020204" pitchFamily="34" charset="-122"/>
                </a:endParaRPr>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5815498" y="1851549"/>
                <a:ext cx="5668652" cy="3933000"/>
              </a:xfrm>
              <a:prstGeom prst="rect">
                <a:avLst/>
              </a:prstGeom>
              <a:blipFill>
                <a:blip r:embed="rId3"/>
                <a:stretch>
                  <a:fillRect l="-968" r="-1290" b="-1395"/>
                </a:stretch>
              </a:blipFill>
            </p:spPr>
            <p:txBody>
              <a:bodyPr/>
              <a:lstStyle/>
              <a:p>
                <a:r>
                  <a:rPr lang="zh-CN" altLang="en-US">
                    <a:noFill/>
                  </a:rPr>
                  <a:t> </a:t>
                </a:r>
              </a:p>
            </p:txBody>
          </p:sp>
        </mc:Fallback>
      </mc:AlternateContent>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交互网络提取</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64651" y="1851549"/>
            <a:ext cx="2857771" cy="4158738"/>
          </a:xfrm>
          <a:prstGeom prst="rect">
            <a:avLst/>
          </a:prstGeom>
        </p:spPr>
      </p:pic>
      <p:sp>
        <p:nvSpPr>
          <p:cNvPr id="7" name="文本框 6">
            <a:extLst>
              <a:ext uri="{FF2B5EF4-FFF2-40B4-BE49-F238E27FC236}">
                <a16:creationId xmlns:a16="http://schemas.microsoft.com/office/drawing/2014/main" id="{449B1473-0044-6235-9AF7-5E4FA770CA76}"/>
              </a:ext>
            </a:extLst>
          </p:cNvPr>
          <p:cNvSpPr txBox="1"/>
          <p:nvPr/>
        </p:nvSpPr>
        <p:spPr>
          <a:xfrm>
            <a:off x="2115655" y="6092390"/>
            <a:ext cx="3699843" cy="369332"/>
          </a:xfrm>
          <a:prstGeom prst="rect">
            <a:avLst/>
          </a:prstGeom>
          <a:noFill/>
        </p:spPr>
        <p:txBody>
          <a:bodyPr wrap="square">
            <a:spAutoFit/>
          </a:bodyPr>
          <a:lstStyle/>
          <a:p>
            <a:r>
              <a:rPr lang="zh-CN" altLang="en-US" dirty="0">
                <a:solidFill>
                  <a:srgbClr val="1D2129"/>
                </a:solidFill>
                <a:latin typeface="PingFangSC-Regular"/>
              </a:rPr>
              <a:t>所有行人交互作用参数的统计结果</a:t>
            </a:r>
            <a:endParaRPr lang="en-US" altLang="zh-CN" b="0" i="0" dirty="0">
              <a:solidFill>
                <a:srgbClr val="1D2129"/>
              </a:solidFill>
              <a:effectLst/>
              <a:latin typeface="PingFangSC-Regular"/>
            </a:endParaRPr>
          </a:p>
        </p:txBody>
      </p:sp>
    </p:spTree>
    <p:extLst>
      <p:ext uri="{BB962C8B-B14F-4D97-AF65-F5344CB8AC3E}">
        <p14:creationId xmlns:p14="http://schemas.microsoft.com/office/powerpoint/2010/main" val="4096878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052733" y="2625895"/>
            <a:ext cx="9162661" cy="1994007"/>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综上，</a:t>
            </a:r>
            <a:r>
              <a:rPr lang="zh-CN" altLang="en-US" dirty="0">
                <a:solidFill>
                  <a:srgbClr val="1D2129"/>
                </a:solidFill>
                <a:latin typeface="PingFangSC-Regular"/>
                <a:ea typeface="微软雅黑" panose="020B0503020204020204" pitchFamily="34" charset="-122"/>
              </a:rPr>
              <a:t>行人在</a:t>
            </a:r>
            <a:r>
              <a:rPr lang="zh-CN" altLang="en-US" b="0" i="0" dirty="0">
                <a:solidFill>
                  <a:srgbClr val="1D2129"/>
                </a:solidFill>
                <a:effectLst/>
                <a:latin typeface="PingFangSC-Regular"/>
              </a:rPr>
              <a:t>互动过程中最重要的特征可概括为：</a:t>
            </a:r>
            <a:endParaRPr lang="en-US" altLang="zh-CN" b="0" i="0" dirty="0">
              <a:solidFill>
                <a:srgbClr val="1D2129"/>
              </a:solidFill>
              <a:effectLst/>
              <a:latin typeface="PingFangSC-Regular"/>
            </a:endParaRPr>
          </a:p>
          <a:p>
            <a:pPr indent="457200" defTabSz="683895">
              <a:lnSpc>
                <a:spcPct val="140000"/>
              </a:lnSpc>
            </a:pPr>
            <a:r>
              <a:rPr lang="en-US" altLang="zh-CN" b="0" i="0" dirty="0">
                <a:solidFill>
                  <a:srgbClr val="1D2129"/>
                </a:solidFill>
                <a:effectLst/>
                <a:latin typeface="PingFangSC-Regular"/>
              </a:rPr>
              <a:t>1</a:t>
            </a:r>
            <a:r>
              <a:rPr lang="zh-CN" altLang="en-US" b="0" i="0" dirty="0">
                <a:solidFill>
                  <a:srgbClr val="1D2129"/>
                </a:solidFill>
                <a:effectLst/>
                <a:latin typeface="PingFangSC-Regular"/>
              </a:rPr>
              <a:t>） 通过异质性表示步行速度和注意力范围的多样性；</a:t>
            </a:r>
            <a:endParaRPr lang="en-US" altLang="zh-CN" b="0" i="0" dirty="0">
              <a:solidFill>
                <a:srgbClr val="1D2129"/>
              </a:solidFill>
              <a:effectLst/>
              <a:latin typeface="PingFangSC-Regular"/>
            </a:endParaRPr>
          </a:p>
          <a:p>
            <a:pPr indent="457200" defTabSz="683895">
              <a:lnSpc>
                <a:spcPct val="140000"/>
              </a:lnSpc>
            </a:pPr>
            <a:r>
              <a:rPr lang="en-US" altLang="zh-CN" b="0" i="0" dirty="0">
                <a:solidFill>
                  <a:srgbClr val="1D2129"/>
                </a:solidFill>
                <a:effectLst/>
                <a:latin typeface="PingFangSC-Regular"/>
              </a:rPr>
              <a:t>2</a:t>
            </a:r>
            <a:r>
              <a:rPr lang="zh-CN" altLang="en-US" b="0" i="0" dirty="0">
                <a:solidFill>
                  <a:srgbClr val="1D2129"/>
                </a:solidFill>
                <a:effectLst/>
                <a:latin typeface="PingFangSC-Regular"/>
              </a:rPr>
              <a:t>） 通过预期来预测相邻行人的运动。</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但当一个正常的行人与一个分心的行人互动时，即使他已经预测到迎面而来的行人，也可能会有一个很大的转弯角度，这些发现有助于对行人预期互动进行建模。</a:t>
            </a:r>
            <a:endParaRPr lang="en-US" altLang="zh-CN" dirty="0">
              <a:solidFill>
                <a:srgbClr val="1D2129"/>
              </a:solidFill>
              <a:latin typeface="PingFangSC-Regular"/>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交互网络提取</a:t>
            </a:r>
          </a:p>
        </p:txBody>
      </p:sp>
    </p:spTree>
    <p:extLst>
      <p:ext uri="{BB962C8B-B14F-4D97-AF65-F5344CB8AC3E}">
        <p14:creationId xmlns:p14="http://schemas.microsoft.com/office/powerpoint/2010/main" val="191210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6095999" y="1266936"/>
                <a:ext cx="5501951" cy="4708084"/>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行人的</a:t>
                </a:r>
                <a:r>
                  <a:rPr lang="zh-CN" altLang="en-US" dirty="0">
                    <a:solidFill>
                      <a:srgbClr val="FF0000"/>
                    </a:solidFill>
                    <a:latin typeface="微软雅黑" panose="020B0503020204020204" pitchFamily="34" charset="-122"/>
                    <a:ea typeface="微软雅黑" panose="020B0503020204020204" pitchFamily="34" charset="-122"/>
                  </a:rPr>
                  <a:t>异质性特征</a:t>
                </a:r>
                <a:endParaRPr lang="en-US" altLang="zh-CN" dirty="0">
                  <a:solidFill>
                    <a:srgbClr val="FF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异质性</a:t>
                </a:r>
                <a:r>
                  <a:rPr lang="en-US" altLang="zh-CN" dirty="0">
                    <a:latin typeface="微软雅黑" panose="020B0503020204020204" pitchFamily="34" charset="-122"/>
                    <a:ea typeface="微软雅黑" panose="020B0503020204020204" pitchFamily="34" charset="-122"/>
                  </a:rPr>
                  <a:t>(Heterogeneity)</a:t>
                </a:r>
                <a:r>
                  <a:rPr lang="zh-CN" altLang="en-US" dirty="0">
                    <a:latin typeface="微软雅黑" panose="020B0503020204020204" pitchFamily="34" charset="-122"/>
                    <a:ea typeface="微软雅黑" panose="020B0503020204020204" pitchFamily="34" charset="-122"/>
                  </a:rPr>
                  <a:t>是指一些事物在某些特征上存在差异，在此处特指</a:t>
                </a:r>
                <a:r>
                  <a:rPr lang="zh-CN" altLang="en-US" b="0" i="0" dirty="0">
                    <a:solidFill>
                      <a:srgbClr val="1D2129"/>
                    </a:solidFill>
                    <a:effectLst/>
                    <a:latin typeface="PingFangSC-Regular"/>
                  </a:rPr>
                  <a:t>个体从集体行为中产生的异质性特征。</a:t>
                </a:r>
                <a:endParaRPr lang="en-US" altLang="zh-CN" b="0" i="0" dirty="0">
                  <a:solidFill>
                    <a:srgbClr val="1D2129"/>
                  </a:solidFill>
                  <a:effectLst/>
                  <a:latin typeface="PingFangSC-Regular"/>
                </a:endParaRPr>
              </a:p>
              <a:p>
                <a:pPr indent="457200" defTabSz="683895">
                  <a:lnSpc>
                    <a:spcPct val="140000"/>
                  </a:lnSpc>
                </a:pPr>
                <a:r>
                  <a:rPr lang="zh-CN" altLang="en-US" dirty="0">
                    <a:solidFill>
                      <a:srgbClr val="1D2129"/>
                    </a:solidFill>
                    <a:latin typeface="PingFangSC-Regular"/>
                  </a:rPr>
                  <a:t>将</a:t>
                </a:r>
                <a:r>
                  <a:rPr lang="zh-CN" altLang="en-US" dirty="0">
                    <a:solidFill>
                      <a:srgbClr val="FF0000"/>
                    </a:solidFill>
                    <a:latin typeface="PingFangSC-Regular"/>
                  </a:rPr>
                  <a:t>注意力参数</a:t>
                </a:r>
                <a:r>
                  <a:rPr lang="zh-CN" altLang="en-US" dirty="0">
                    <a:solidFill>
                      <a:srgbClr val="1D2129"/>
                    </a:solidFill>
                    <a:latin typeface="PingFangSC-Regular"/>
                  </a:rPr>
                  <a:t>量化为</a:t>
                </a:r>
                <a14:m>
                  <m:oMath xmlns:m="http://schemas.openxmlformats.org/officeDocument/2006/math">
                    <m:sSub>
                      <m:sSubPr>
                        <m:ctrlPr>
                          <a:rPr lang="en-US" altLang="zh-CN" i="1" smtClean="0">
                            <a:solidFill>
                              <a:srgbClr val="1D2129"/>
                            </a:solidFill>
                            <a:latin typeface="Cambria Math" panose="02040503050406030204" pitchFamily="18" charset="0"/>
                          </a:rPr>
                        </m:ctrlPr>
                      </m:sSubPr>
                      <m:e>
                        <m:r>
                          <a:rPr lang="zh-CN" altLang="en-US" i="1" smtClean="0">
                            <a:solidFill>
                              <a:srgbClr val="1D2129"/>
                            </a:solidFill>
                            <a:latin typeface="Cambria Math" panose="02040503050406030204" pitchFamily="18" charset="0"/>
                          </a:rPr>
                          <m:t>𝛽</m:t>
                        </m:r>
                      </m:e>
                      <m:sub>
                        <m:r>
                          <a:rPr lang="en-US" altLang="zh-CN" b="0" i="1" smtClean="0">
                            <a:solidFill>
                              <a:srgbClr val="1D2129"/>
                            </a:solidFill>
                            <a:latin typeface="Cambria Math" panose="02040503050406030204" pitchFamily="18" charset="0"/>
                          </a:rPr>
                          <m:t>𝑖</m:t>
                        </m:r>
                      </m:sub>
                    </m:sSub>
                  </m:oMath>
                </a14:m>
                <a:r>
                  <a:rPr lang="zh-CN" altLang="en-US" dirty="0"/>
                  <a:t>，表示行人</a:t>
                </a:r>
                <a:r>
                  <a:rPr lang="en-US" altLang="zh-CN" dirty="0" err="1"/>
                  <a:t>i</a:t>
                </a:r>
                <a:r>
                  <a:rPr lang="zh-CN" altLang="en-US" dirty="0"/>
                  <a:t>可以避开注意力范围内的行人。该参数主要受两个方面的影响：一个是自我因素，</a:t>
                </a:r>
                <a:r>
                  <a:rPr lang="en-US" altLang="zh-CN" dirty="0">
                    <a:solidFill>
                      <a:srgbClr val="1D2129"/>
                    </a:solidFill>
                  </a:rPr>
                  <a:t> </a:t>
                </a:r>
                <a14:m>
                  <m:oMath xmlns:m="http://schemas.openxmlformats.org/officeDocument/2006/math">
                    <m:sSub>
                      <m:sSubPr>
                        <m:ctrlPr>
                          <a:rPr lang="en-US" altLang="zh-CN" i="1">
                            <a:solidFill>
                              <a:srgbClr val="1D2129"/>
                            </a:solidFill>
                            <a:latin typeface="Cambria Math" panose="02040503050406030204" pitchFamily="18" charset="0"/>
                          </a:rPr>
                        </m:ctrlPr>
                      </m:sSubPr>
                      <m:e>
                        <m:r>
                          <a:rPr lang="zh-CN" altLang="en-US" i="1">
                            <a:solidFill>
                              <a:srgbClr val="1D2129"/>
                            </a:solidFill>
                            <a:latin typeface="Cambria Math" panose="02040503050406030204" pitchFamily="18" charset="0"/>
                          </a:rPr>
                          <m:t>𝛽</m:t>
                        </m:r>
                      </m:e>
                      <m:sub>
                        <m:r>
                          <a:rPr lang="en-US" altLang="zh-CN" i="1">
                            <a:solidFill>
                              <a:srgbClr val="1D2129"/>
                            </a:solidFill>
                            <a:latin typeface="Cambria Math" panose="02040503050406030204" pitchFamily="18" charset="0"/>
                          </a:rPr>
                          <m:t>𝑖</m:t>
                        </m:r>
                      </m:sub>
                    </m:sSub>
                  </m:oMath>
                </a14:m>
                <a:r>
                  <a:rPr lang="zh-CN" altLang="en-US" dirty="0"/>
                  <a:t>越小，表示对避障的注意越少；另一个是环境因素，当场景的能见度（如烟雾、雾霾等）减弱时，</a:t>
                </a:r>
                <a:r>
                  <a:rPr lang="en-US" altLang="zh-CN" dirty="0">
                    <a:solidFill>
                      <a:srgbClr val="1D2129"/>
                    </a:solidFill>
                  </a:rPr>
                  <a:t> </a:t>
                </a:r>
                <a14:m>
                  <m:oMath xmlns:m="http://schemas.openxmlformats.org/officeDocument/2006/math">
                    <m:sSub>
                      <m:sSubPr>
                        <m:ctrlPr>
                          <a:rPr lang="en-US" altLang="zh-CN" i="1">
                            <a:solidFill>
                              <a:srgbClr val="1D2129"/>
                            </a:solidFill>
                            <a:latin typeface="Cambria Math" panose="02040503050406030204" pitchFamily="18" charset="0"/>
                          </a:rPr>
                        </m:ctrlPr>
                      </m:sSubPr>
                      <m:e>
                        <m:r>
                          <a:rPr lang="zh-CN" altLang="en-US" i="1">
                            <a:solidFill>
                              <a:srgbClr val="1D2129"/>
                            </a:solidFill>
                            <a:latin typeface="Cambria Math" panose="02040503050406030204" pitchFamily="18" charset="0"/>
                          </a:rPr>
                          <m:t>𝛽</m:t>
                        </m:r>
                      </m:e>
                      <m:sub>
                        <m:r>
                          <a:rPr lang="en-US" altLang="zh-CN" i="1">
                            <a:solidFill>
                              <a:srgbClr val="1D2129"/>
                            </a:solidFill>
                            <a:latin typeface="Cambria Math" panose="02040503050406030204" pitchFamily="18" charset="0"/>
                          </a:rPr>
                          <m:t>𝑖</m:t>
                        </m:r>
                      </m:sub>
                    </m:sSub>
                  </m:oMath>
                </a14:m>
                <a:r>
                  <a:rPr lang="zh-CN" altLang="en-US" dirty="0"/>
                  <a:t>也会降低。</a:t>
                </a:r>
                <a:endParaRPr lang="en-US" altLang="zh-CN" dirty="0"/>
              </a:p>
              <a:p>
                <a:pPr indent="457200" defTabSz="683895">
                  <a:lnSpc>
                    <a:spcPct val="140000"/>
                  </a:lnSpc>
                </a:pPr>
                <a:r>
                  <a:rPr lang="zh-CN" altLang="en-US" b="0" i="0" dirty="0">
                    <a:solidFill>
                      <a:srgbClr val="1D2129"/>
                    </a:solidFill>
                    <a:effectLst/>
                    <a:latin typeface="PingFangSC-Regular"/>
                  </a:rPr>
                  <a:t>由于各种行人生理结构的异质性，他们的步行速度也存在明显差异，在该模型中，行人的期望速度遵循正态分布，平均值为</a:t>
                </a:r>
                <a:r>
                  <a:rPr lang="en-US" altLang="zh-CN" b="0" i="0" dirty="0">
                    <a:solidFill>
                      <a:srgbClr val="1D2129"/>
                    </a:solidFill>
                    <a:effectLst/>
                    <a:latin typeface="PingFangSC-Regular"/>
                  </a:rPr>
                  <a:t>1.3 m/s</a:t>
                </a:r>
                <a:r>
                  <a:rPr lang="zh-CN" altLang="en-US" b="0" i="0" dirty="0">
                    <a:solidFill>
                      <a:srgbClr val="1D2129"/>
                    </a:solidFill>
                    <a:effectLst/>
                    <a:latin typeface="PingFangSC-Regular"/>
                  </a:rPr>
                  <a:t>，标准偏差为</a:t>
                </a:r>
                <a:r>
                  <a:rPr lang="en-US" altLang="zh-CN" b="0" i="0" dirty="0">
                    <a:solidFill>
                      <a:srgbClr val="1D2129"/>
                    </a:solidFill>
                    <a:effectLst/>
                    <a:latin typeface="PingFangSC-Regular"/>
                  </a:rPr>
                  <a:t>0.3 m/s</a:t>
                </a:r>
                <a:r>
                  <a:rPr lang="zh-CN" altLang="en-US" b="0" i="0" dirty="0">
                    <a:solidFill>
                      <a:srgbClr val="1D2129"/>
                    </a:solidFill>
                    <a:effectLst/>
                    <a:latin typeface="PingFangSC-Regular"/>
                  </a:rPr>
                  <a: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6095999" y="1266936"/>
                <a:ext cx="5501951" cy="4708084"/>
              </a:xfrm>
              <a:prstGeom prst="rect">
                <a:avLst/>
              </a:prstGeom>
              <a:blipFill>
                <a:blip r:embed="rId3"/>
                <a:stretch>
                  <a:fillRect l="-886" r="-3876" b="-1166"/>
                </a:stretch>
              </a:blipFill>
            </p:spPr>
            <p:txBody>
              <a:bodyPr/>
              <a:lstStyle/>
              <a:p>
                <a:r>
                  <a:rPr lang="zh-CN" altLang="en-US">
                    <a:noFill/>
                  </a:rPr>
                  <a:t> </a:t>
                </a:r>
              </a:p>
            </p:txBody>
          </p:sp>
        </mc:Fallback>
      </mc:AlternateContent>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数学模型</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82639" y="2453555"/>
            <a:ext cx="3051885" cy="1950889"/>
          </a:xfrm>
          <a:prstGeom prst="rect">
            <a:avLst/>
          </a:prstGeom>
        </p:spPr>
      </p:pic>
      <p:sp>
        <p:nvSpPr>
          <p:cNvPr id="7" name="文本框 6">
            <a:extLst>
              <a:ext uri="{FF2B5EF4-FFF2-40B4-BE49-F238E27FC236}">
                <a16:creationId xmlns:a16="http://schemas.microsoft.com/office/drawing/2014/main" id="{449B1473-0044-6235-9AF7-5E4FA770CA76}"/>
              </a:ext>
            </a:extLst>
          </p:cNvPr>
          <p:cNvSpPr txBox="1"/>
          <p:nvPr/>
        </p:nvSpPr>
        <p:spPr>
          <a:xfrm>
            <a:off x="1961561" y="4582745"/>
            <a:ext cx="3853701" cy="830997"/>
          </a:xfrm>
          <a:prstGeom prst="rect">
            <a:avLst/>
          </a:prstGeom>
          <a:noFill/>
        </p:spPr>
        <p:txBody>
          <a:bodyPr wrap="square">
            <a:spAutoFit/>
          </a:bodyPr>
          <a:lstStyle/>
          <a:p>
            <a:r>
              <a:rPr lang="zh-CN" altLang="en-US" sz="1600" b="0" i="0" dirty="0">
                <a:solidFill>
                  <a:srgbClr val="1D2129"/>
                </a:solidFill>
                <a:effectLst/>
                <a:latin typeface="PingFangSC-Regular"/>
              </a:rPr>
              <a:t>注意力异质性的说明。</a:t>
            </a:r>
            <a:endParaRPr lang="en-US" altLang="zh-CN" sz="1600" b="0" i="0" dirty="0">
              <a:solidFill>
                <a:srgbClr val="1D2129"/>
              </a:solidFill>
              <a:effectLst/>
              <a:latin typeface="PingFangSC-Regular"/>
            </a:endParaRPr>
          </a:p>
          <a:p>
            <a:r>
              <a:rPr lang="zh-CN" altLang="en-US" sz="1600" b="0" i="0" dirty="0">
                <a:solidFill>
                  <a:srgbClr val="FF0000"/>
                </a:solidFill>
                <a:effectLst/>
                <a:latin typeface="PingFangSC-Regular"/>
              </a:rPr>
              <a:t>注意力参数越大，表示敏感距离越长</a:t>
            </a:r>
            <a:r>
              <a:rPr lang="zh-CN" altLang="en-US" sz="1600" b="0" i="0" dirty="0">
                <a:solidFill>
                  <a:srgbClr val="1D2129"/>
                </a:solidFill>
                <a:effectLst/>
                <a:latin typeface="PingFangSC-Regular"/>
              </a:rPr>
              <a:t>。橙色范围对应于较小的注意力参数。</a:t>
            </a:r>
            <a:endParaRPr lang="zh-CN" altLang="en-US" sz="1600" dirty="0"/>
          </a:p>
        </p:txBody>
      </p:sp>
    </p:spTree>
    <p:extLst>
      <p:ext uri="{BB962C8B-B14F-4D97-AF65-F5344CB8AC3E}">
        <p14:creationId xmlns:p14="http://schemas.microsoft.com/office/powerpoint/2010/main" val="305450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6030684" y="1601737"/>
                <a:ext cx="5585927" cy="4143763"/>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行人的预期互动</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提前预测反向行人的方向是行人形成秩序的基础。</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行人可以通过视网膜和大脑层面的神经机制来估计与周围物体的碰撞时间。</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基于启发式模型的视觉交互</a:t>
                </a:r>
                <a:r>
                  <a:rPr lang="zh-CN" altLang="en-US" dirty="0">
                    <a:latin typeface="微软雅黑" panose="020B0503020204020204" pitchFamily="34" charset="-122"/>
                    <a:ea typeface="微软雅黑" panose="020B0503020204020204" pitchFamily="34" charset="-122"/>
                  </a:rPr>
                  <a:t>总结如下：</a:t>
                </a:r>
                <a:r>
                  <a:rPr lang="zh-CN" altLang="en-US" b="0" i="0" dirty="0">
                    <a:solidFill>
                      <a:srgbClr val="1D2129"/>
                    </a:solidFill>
                    <a:effectLst/>
                    <a:latin typeface="PingFangSC-Regular"/>
                  </a:rPr>
                  <a:t>当行人选择转弯方向</a:t>
                </a:r>
                <a14:m>
                  <m:oMath xmlns:m="http://schemas.openxmlformats.org/officeDocument/2006/math">
                    <m:r>
                      <a:rPr lang="zh-CN" altLang="en-US" b="0" i="1" smtClean="0">
                        <a:solidFill>
                          <a:srgbClr val="1D2129"/>
                        </a:solidFill>
                        <a:effectLst/>
                        <a:latin typeface="Cambria Math" panose="02040503050406030204" pitchFamily="18" charset="0"/>
                      </a:rPr>
                      <m:t>𝛼</m:t>
                    </m:r>
                    <m:r>
                      <a:rPr lang="zh-CN" altLang="en-US" b="0" i="1" smtClean="0">
                        <a:solidFill>
                          <a:srgbClr val="1D2129"/>
                        </a:solidFill>
                        <a:effectLst/>
                        <a:latin typeface="Cambria Math" panose="02040503050406030204" pitchFamily="18" charset="0"/>
                      </a:rPr>
                      <m:t>∈</m:t>
                    </m:r>
                    <m:d>
                      <m:dPr>
                        <m:begChr m:val="["/>
                        <m:endChr m:val="]"/>
                        <m:ctrlPr>
                          <a:rPr lang="en-US" altLang="zh-CN" b="0" i="1" smtClean="0">
                            <a:solidFill>
                              <a:srgbClr val="1D2129"/>
                            </a:solidFill>
                            <a:effectLst/>
                            <a:latin typeface="Cambria Math" panose="02040503050406030204" pitchFamily="18" charset="0"/>
                          </a:rPr>
                        </m:ctrlPr>
                      </m:dPr>
                      <m:e>
                        <m:r>
                          <a:rPr lang="en-US" altLang="zh-CN" b="0" i="1" smtClean="0">
                            <a:solidFill>
                              <a:srgbClr val="1D2129"/>
                            </a:solidFill>
                            <a:effectLst/>
                            <a:latin typeface="Cambria Math" panose="02040503050406030204" pitchFamily="18" charset="0"/>
                          </a:rPr>
                          <m:t>−</m:t>
                        </m:r>
                        <m:r>
                          <a:rPr lang="zh-CN" altLang="en-US" b="0" i="1" smtClean="0">
                            <a:solidFill>
                              <a:srgbClr val="1D2129"/>
                            </a:solidFill>
                            <a:effectLst/>
                            <a:latin typeface="Cambria Math" panose="02040503050406030204" pitchFamily="18" charset="0"/>
                          </a:rPr>
                          <m:t>𝜙</m:t>
                        </m:r>
                        <m:r>
                          <a:rPr lang="zh-CN" altLang="en-US" i="1">
                            <a:solidFill>
                              <a:srgbClr val="1D2129"/>
                            </a:solidFill>
                            <a:latin typeface="Cambria Math" panose="02040503050406030204" pitchFamily="18" charset="0"/>
                          </a:rPr>
                          <m:t>，</m:t>
                        </m:r>
                        <m:r>
                          <a:rPr lang="zh-CN" altLang="en-US" i="1" smtClean="0">
                            <a:solidFill>
                              <a:srgbClr val="1D2129"/>
                            </a:solidFill>
                            <a:latin typeface="Cambria Math" panose="02040503050406030204" pitchFamily="18" charset="0"/>
                          </a:rPr>
                          <m:t>𝜙</m:t>
                        </m:r>
                      </m:e>
                    </m:d>
                  </m:oMath>
                </a14:m>
                <a:r>
                  <a:rPr lang="zh-CN" altLang="en-US" dirty="0">
                    <a:latin typeface="Arial" panose="020B0604020202020204" pitchFamily="34" charset="0"/>
                    <a:ea typeface="微软雅黑" panose="020B0503020204020204" pitchFamily="34" charset="-122"/>
                    <a:sym typeface="Arial" panose="020B0604020202020204" pitchFamily="34" charset="0"/>
                  </a:rPr>
                  <a:t>和速度</a:t>
                </a:r>
                <a14:m>
                  <m:oMath xmlns:m="http://schemas.openxmlformats.org/officeDocument/2006/math">
                    <m:sSubSup>
                      <m:sSubSup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Sup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𝑣</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0</m:t>
                        </m:r>
                      </m:sup>
                    </m:sSubSup>
                  </m:oMath>
                </a14:m>
                <a:r>
                  <a:rPr lang="zh-CN" altLang="en-US" dirty="0"/>
                  <a:t>时，可以根据其他行人的位置和他们的预测速度来计算第一预期碰撞距离</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𝛼</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𝑚𝑖𝑛</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𝛼</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b="0" i="1" smtClean="0">
                                <a:latin typeface="Cambria Math" panose="02040503050406030204" pitchFamily="18" charset="0"/>
                              </a:rPr>
                              <m:t>𝑤</m:t>
                            </m:r>
                          </m:sub>
                        </m:sSub>
                        <m:d>
                          <m:dPr>
                            <m:ctrlPr>
                              <a:rPr lang="en-US" altLang="zh-CN" i="1">
                                <a:latin typeface="Cambria Math" panose="02040503050406030204" pitchFamily="18" charset="0"/>
                              </a:rPr>
                            </m:ctrlPr>
                          </m:dPr>
                          <m:e>
                            <m:r>
                              <a:rPr lang="zh-CN" altLang="en-US" i="1">
                                <a:latin typeface="Cambria Math" panose="02040503050406030204" pitchFamily="18" charset="0"/>
                              </a:rPr>
                              <m:t>𝛼</m:t>
                            </m:r>
                          </m:e>
                        </m:d>
                      </m:e>
                    </m:d>
                  </m:oMath>
                </a14:m>
                <a:r>
                  <a:rPr lang="zh-CN" altLang="en-US" dirty="0">
                    <a:latin typeface="Arial" panose="020B0604020202020204" pitchFamily="34" charset="0"/>
                    <a:ea typeface="微软雅黑" panose="020B0503020204020204" pitchFamily="34" charset="-122"/>
                    <a:sym typeface="Arial" panose="020B0604020202020204" pitchFamily="34" charset="0"/>
                  </a:rPr>
                  <a:t>，此处的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𝑗</m:t>
                        </m:r>
                      </m:sub>
                    </m:sSub>
                    <m:d>
                      <m:dPr>
                        <m:ctrlPr>
                          <a:rPr lang="en-US" altLang="zh-CN" i="1">
                            <a:latin typeface="Cambria Math" panose="02040503050406030204" pitchFamily="18" charset="0"/>
                          </a:rPr>
                        </m:ctrlPr>
                      </m:dPr>
                      <m:e>
                        <m:r>
                          <a:rPr lang="zh-CN" altLang="en-US" i="1">
                            <a:latin typeface="Cambria Math" panose="02040503050406030204" pitchFamily="18" charset="0"/>
                          </a:rPr>
                          <m:t>𝛼</m:t>
                        </m:r>
                      </m:e>
                    </m:d>
                  </m:oMath>
                </a14:m>
                <a:r>
                  <a:rPr lang="zh-CN" altLang="en-US" dirty="0">
                    <a:latin typeface="Arial" panose="020B0604020202020204" pitchFamily="34" charset="0"/>
                    <a:ea typeface="微软雅黑" panose="020B0503020204020204" pitchFamily="34" charset="-122"/>
                    <a:sym typeface="Arial" panose="020B0604020202020204" pitchFamily="34" charset="0"/>
                  </a:rPr>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𝑤</m:t>
                        </m:r>
                      </m:sub>
                    </m:sSub>
                    <m:d>
                      <m:dPr>
                        <m:ctrlPr>
                          <a:rPr lang="en-US" altLang="zh-CN" i="1">
                            <a:latin typeface="Cambria Math" panose="02040503050406030204" pitchFamily="18" charset="0"/>
                          </a:rPr>
                        </m:ctrlPr>
                      </m:dPr>
                      <m:e>
                        <m:r>
                          <a:rPr lang="zh-CN" altLang="en-US" i="1">
                            <a:latin typeface="Cambria Math" panose="02040503050406030204" pitchFamily="18" charset="0"/>
                          </a:rPr>
                          <m:t>𝛼</m:t>
                        </m:r>
                      </m:e>
                    </m:d>
                  </m:oMath>
                </a14:m>
                <a:r>
                  <a:rPr lang="zh-CN" altLang="en-US" dirty="0"/>
                  <a:t>分别定义为与可见行人和其他障碍物的最小预期碰撞距离。</a:t>
                </a:r>
                <a:endParaRPr lang="en-US" altLang="zh-CN" dirty="0"/>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6030684" y="1601737"/>
                <a:ext cx="5585927" cy="4143763"/>
              </a:xfrm>
              <a:prstGeom prst="rect">
                <a:avLst/>
              </a:prstGeom>
              <a:blipFill>
                <a:blip r:embed="rId3"/>
                <a:stretch>
                  <a:fillRect l="-872" r="-2399" b="-1324"/>
                </a:stretch>
              </a:blipFill>
            </p:spPr>
            <p:txBody>
              <a:bodyPr/>
              <a:lstStyle/>
              <a:p>
                <a:r>
                  <a:rPr lang="zh-CN" altLang="en-US">
                    <a:noFill/>
                  </a:rPr>
                  <a:t> </a:t>
                </a:r>
              </a:p>
            </p:txBody>
          </p:sp>
        </mc:Fallback>
      </mc:AlternateContent>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数学模型</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82639" y="2453555"/>
            <a:ext cx="3051885" cy="1950889"/>
          </a:xfrm>
          <a:prstGeom prst="rect">
            <a:avLst/>
          </a:prstGeom>
        </p:spPr>
      </p:pic>
      <p:sp>
        <p:nvSpPr>
          <p:cNvPr id="7" name="文本框 6">
            <a:extLst>
              <a:ext uri="{FF2B5EF4-FFF2-40B4-BE49-F238E27FC236}">
                <a16:creationId xmlns:a16="http://schemas.microsoft.com/office/drawing/2014/main" id="{449B1473-0044-6235-9AF7-5E4FA770CA76}"/>
              </a:ext>
            </a:extLst>
          </p:cNvPr>
          <p:cNvSpPr txBox="1"/>
          <p:nvPr/>
        </p:nvSpPr>
        <p:spPr>
          <a:xfrm>
            <a:off x="1961561" y="4582745"/>
            <a:ext cx="3853701" cy="830997"/>
          </a:xfrm>
          <a:prstGeom prst="rect">
            <a:avLst/>
          </a:prstGeom>
          <a:noFill/>
        </p:spPr>
        <p:txBody>
          <a:bodyPr wrap="square">
            <a:spAutoFit/>
          </a:bodyPr>
          <a:lstStyle/>
          <a:p>
            <a:r>
              <a:rPr lang="zh-CN" altLang="en-US" sz="1600" b="0" i="0" dirty="0">
                <a:solidFill>
                  <a:srgbClr val="1D2129"/>
                </a:solidFill>
                <a:effectLst/>
                <a:latin typeface="PingFangSC-Regular"/>
              </a:rPr>
              <a:t>注意力异质性的说明。</a:t>
            </a:r>
            <a:endParaRPr lang="en-US" altLang="zh-CN" sz="1600" b="0" i="0" dirty="0">
              <a:solidFill>
                <a:srgbClr val="1D2129"/>
              </a:solidFill>
              <a:effectLst/>
              <a:latin typeface="PingFangSC-Regular"/>
            </a:endParaRPr>
          </a:p>
          <a:p>
            <a:r>
              <a:rPr lang="zh-CN" altLang="en-US" sz="1600" b="0" i="0" dirty="0">
                <a:solidFill>
                  <a:srgbClr val="1D2129"/>
                </a:solidFill>
                <a:effectLst/>
                <a:latin typeface="PingFangSC-Regular"/>
              </a:rPr>
              <a:t>注意力参数越大，表示敏感距离越长。橙色范围对应于较小的注意力参数。</a:t>
            </a:r>
            <a:endParaRPr lang="zh-CN" altLang="en-US" sz="1600" dirty="0"/>
          </a:p>
        </p:txBody>
      </p:sp>
    </p:spTree>
    <p:extLst>
      <p:ext uri="{BB962C8B-B14F-4D97-AF65-F5344CB8AC3E}">
        <p14:creationId xmlns:p14="http://schemas.microsoft.com/office/powerpoint/2010/main" val="3396359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2210764" y="1752128"/>
                <a:ext cx="9022702" cy="4249433"/>
              </a:xfrm>
              <a:prstGeom prst="rect">
                <a:avLst/>
              </a:prstGeom>
              <a:noFill/>
            </p:spPr>
            <p:txBody>
              <a:bodyPr wrap="square" rtlCol="0">
                <a:spAutoFit/>
              </a:bodyPr>
              <a:lstStyle/>
              <a:p>
                <a:pPr indent="457200" defTabSz="683895">
                  <a:lnSpc>
                    <a:spcPct val="14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𝑗</m:t>
                          </m:r>
                        </m:sub>
                      </m:sSub>
                      <m:d>
                        <m:dPr>
                          <m:ctrlPr>
                            <a:rPr lang="en-US" altLang="zh-CN" i="1">
                              <a:latin typeface="Cambria Math" panose="02040503050406030204" pitchFamily="18" charset="0"/>
                            </a:rPr>
                          </m:ctrlPr>
                        </m:dPr>
                        <m:e>
                          <m:r>
                            <a:rPr lang="zh-CN" altLang="en-US" i="1">
                              <a:latin typeface="Cambria Math" panose="02040503050406030204" pitchFamily="18" charset="0"/>
                            </a:rPr>
                            <m:t>𝛼</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0</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zh-CN" altLang="en-US" b="0" i="1" smtClean="0">
                              <a:latin typeface="Cambria Math" panose="02040503050406030204" pitchFamily="18" charset="0"/>
                            </a:rPr>
                            <m:t>𝛼</m:t>
                          </m:r>
                        </m:sub>
                      </m:sSub>
                    </m:oMath>
                  </m:oMathPara>
                </a14:m>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dirty="0">
                    <a:latin typeface="Arial" panose="020B0604020202020204" pitchFamily="34" charset="0"/>
                    <a:ea typeface="微软雅黑" panose="020B0503020204020204" pitchFamily="34" charset="-122"/>
                    <a:sym typeface="Arial" panose="020B0604020202020204" pitchFamily="34" charset="0"/>
                  </a:rPr>
                  <a:t>其中，</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zh-CN" altLang="en-US" b="0" i="1" smtClean="0">
                            <a:latin typeface="Cambria Math" panose="02040503050406030204" pitchFamily="18" charset="0"/>
                          </a:rPr>
                          <m:t>𝛼</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Arial" panose="020B0604020202020204" pitchFamily="34" charset="0"/>
                    <a:ea typeface="微软雅黑" panose="020B0503020204020204" pitchFamily="34" charset="-122"/>
                    <a:sym typeface="Arial" panose="020B0604020202020204" pitchFamily="34" charset="0"/>
                  </a:rPr>
                  <a:t>是预期碰撞时间，</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oMath>
                </a14:m>
                <a:r>
                  <a:rPr lang="zh-CN" altLang="en-US" dirty="0"/>
                  <a:t>是当前时间，</a:t>
                </a:r>
                <a:r>
                  <a:rPr lang="el-GR" altLang="zh-CN" dirty="0">
                    <a:ea typeface="Cambria Math" panose="02040503050406030204" pitchFamily="18" charset="0"/>
                  </a:rPr>
                  <a:t> </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oMath>
                </a14:m>
                <a:r>
                  <a:rPr lang="zh-CN" altLang="en-US" dirty="0"/>
                  <a:t>（碰撞时间）是以下方程的最小正根：</a:t>
                </a:r>
                <a:endParaRPr lang="en-US" altLang="zh-CN" dirty="0"/>
              </a:p>
              <a:p>
                <a:pPr indent="457200" defTabSz="683895">
                  <a:lnSpc>
                    <a:spcPct val="14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𝑑</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𝑖𝑗</m:t>
                          </m:r>
                        </m:sub>
                      </m:sSub>
                      <m:d>
                        <m:d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𝑡</m:t>
                              </m:r>
                            </m:e>
                            <m:sub>
                              <m:r>
                                <a:rPr lang="zh-CN" altLang="en-US" i="1" smtClean="0">
                                  <a:latin typeface="Cambria Math" panose="02040503050406030204" pitchFamily="18" charset="0"/>
                                  <a:ea typeface="微软雅黑" panose="020B0503020204020204" pitchFamily="34" charset="-122"/>
                                  <a:sym typeface="Arial" panose="020B0604020202020204" pitchFamily="34" charset="0"/>
                                </a:rPr>
                                <m:t>𝛼</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𝑟</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𝑟</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𝑗</m:t>
                          </m:r>
                        </m:sub>
                      </m:sSub>
                    </m:oMath>
                  </m:oMathPara>
                </a14:m>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dirty="0">
                    <a:latin typeface="Arial" panose="020B0604020202020204" pitchFamily="34" charset="0"/>
                    <a:ea typeface="微软雅黑" panose="020B0503020204020204" pitchFamily="34" charset="-122"/>
                    <a:sym typeface="Arial" panose="020B0604020202020204" pitchFamily="34" charset="0"/>
                  </a:rPr>
                  <a:t>其中，</a:t>
                </a:r>
                <a:r>
                  <a:rPr lang="en-US" altLang="zh-CN" dirty="0">
                    <a:ea typeface="微软雅黑" panose="020B0503020204020204" pitchFamily="34" charset="-122"/>
                    <a:sym typeface="Arial" panose="020B0604020202020204" pitchFamily="34" charset="0"/>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𝑑</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𝑖𝑗</m:t>
                        </m:r>
                      </m:sub>
                    </m:sSub>
                    <m:r>
                      <a:rPr lang="zh-CN" altLang="en-US" i="1">
                        <a:latin typeface="Cambria Math" panose="02040503050406030204" pitchFamily="18" charset="0"/>
                        <a:ea typeface="微软雅黑" panose="020B0503020204020204" pitchFamily="34" charset="-122"/>
                        <a:sym typeface="Arial" panose="020B0604020202020204" pitchFamily="34" charset="0"/>
                      </a:rPr>
                      <m:t>是</m:t>
                    </m:r>
                  </m:oMath>
                </a14:m>
                <a:r>
                  <a:rPr lang="zh-CN" altLang="en-US" dirty="0">
                    <a:latin typeface="Arial" panose="020B0604020202020204" pitchFamily="34" charset="0"/>
                    <a:ea typeface="微软雅黑" panose="020B0503020204020204" pitchFamily="34" charset="-122"/>
                    <a:sym typeface="Arial" panose="020B0604020202020204" pitchFamily="34" charset="0"/>
                  </a:rPr>
                  <a:t>两行人质心之间的距离，</a:t>
                </a:r>
                <a:r>
                  <a:rPr lang="en-US" altLang="zh-CN" dirty="0">
                    <a:ea typeface="微软雅黑" panose="020B0503020204020204" pitchFamily="34" charset="-122"/>
                    <a:sym typeface="Arial" panose="020B0604020202020204" pitchFamily="34" charset="0"/>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𝑟</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oMath>
                </a14:m>
                <a:r>
                  <a:rPr lang="zh-CN" altLang="en-US" dirty="0">
                    <a:latin typeface="Arial" panose="020B0604020202020204" pitchFamily="34" charset="0"/>
                    <a:ea typeface="微软雅黑" panose="020B0503020204020204" pitchFamily="34" charset="-122"/>
                    <a:sym typeface="Arial" panose="020B0604020202020204" pitchFamily="34" charset="0"/>
                  </a:rPr>
                  <a:t>和</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𝑟</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𝑗</m:t>
                        </m:r>
                      </m:sub>
                    </m:sSub>
                  </m:oMath>
                </a14:m>
                <a:r>
                  <a:rPr lang="zh-CN" altLang="en-US" dirty="0">
                    <a:latin typeface="Arial" panose="020B0604020202020204" pitchFamily="34" charset="0"/>
                    <a:ea typeface="微软雅黑" panose="020B0503020204020204" pitchFamily="34" charset="-122"/>
                    <a:sym typeface="Arial" panose="020B0604020202020204" pitchFamily="34" charset="0"/>
                  </a:rPr>
                  <a:t>是他们的半径，该式表明</a:t>
                </a:r>
                <a:r>
                  <a:rPr lang="zh-CN" altLang="en-US" dirty="0"/>
                  <a:t>当一对行人继续以行人 </a:t>
                </a:r>
                <a:r>
                  <a:rPr lang="en-US" altLang="zh-CN" dirty="0" err="1"/>
                  <a:t>i</a:t>
                </a:r>
                <a:r>
                  <a:rPr lang="en-US" altLang="zh-CN" dirty="0"/>
                  <a:t> </a:t>
                </a:r>
                <a:r>
                  <a:rPr lang="zh-CN" altLang="en-US" dirty="0"/>
                  <a:t>的预期速度移动时，碰撞发生在</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zh-CN" altLang="en-US" i="1">
                            <a:latin typeface="Cambria Math" panose="02040503050406030204" pitchFamily="18" charset="0"/>
                            <a:ea typeface="微软雅黑" panose="020B0503020204020204" pitchFamily="34" charset="-122"/>
                            <a:sym typeface="Arial" panose="020B0604020202020204" pitchFamily="34" charset="0"/>
                          </a:rPr>
                          <m:t>𝛼</m:t>
                        </m:r>
                      </m:sub>
                    </m:sSub>
                  </m:oMath>
                </a14:m>
                <a:r>
                  <a:rPr lang="zh-CN" altLang="en-US" dirty="0"/>
                  <a:t>时刻，因此方程可以写成：</a:t>
                </a:r>
                <a:endParaRPr lang="en-US" altLang="zh-CN" dirty="0"/>
              </a:p>
              <a:p>
                <a:pPr indent="457200" defTabSz="683895">
                  <a:lnSpc>
                    <a:spcPct val="14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𝑑</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𝑖𝑗</m:t>
                          </m:r>
                        </m:sub>
                      </m:sSub>
                      <m:d>
                        <m:d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𝑡</m:t>
                              </m:r>
                            </m:e>
                            <m:sub>
                              <m:r>
                                <a:rPr lang="zh-CN" altLang="en-US" i="1" smtClean="0">
                                  <a:latin typeface="Cambria Math" panose="02040503050406030204" pitchFamily="18" charset="0"/>
                                  <a:ea typeface="微软雅黑" panose="020B0503020204020204" pitchFamily="34" charset="-122"/>
                                  <a:sym typeface="Arial" panose="020B0604020202020204" pitchFamily="34" charset="0"/>
                                </a:rPr>
                                <m:t>𝛼</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ad>
                        <m:radPr>
                          <m:degHide m:val="on"/>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radPr>
                        <m:deg/>
                        <m:e>
                          <m:sSup>
                            <m:sSup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pPr>
                            <m:e>
                              <m:d>
                                <m:dPr>
                                  <m:begChr m:val="["/>
                                  <m:end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zh-CN" altLang="en-US" i="1">
                                              <a:latin typeface="Cambria Math" panose="02040503050406030204" pitchFamily="18" charset="0"/>
                                              <a:ea typeface="微软雅黑" panose="020B0503020204020204" pitchFamily="34" charset="-122"/>
                                              <a:sym typeface="Arial" panose="020B0604020202020204" pitchFamily="34" charset="0"/>
                                            </a:rPr>
                                            <m:t>𝛼</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𝑝𝑗</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zh-CN" altLang="en-US" i="1">
                                              <a:latin typeface="Cambria Math" panose="02040503050406030204" pitchFamily="18" charset="0"/>
                                              <a:ea typeface="微软雅黑" panose="020B0503020204020204" pitchFamily="34" charset="-122"/>
                                              <a:sym typeface="Arial" panose="020B0604020202020204" pitchFamily="34" charset="0"/>
                                            </a:rPr>
                                            <m:t>𝛼</m:t>
                                          </m:r>
                                        </m:sub>
                                      </m:sSub>
                                    </m:e>
                                  </m:d>
                                </m:e>
                              </m:d>
                            </m:e>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2</m:t>
                              </m:r>
                            </m:sup>
                          </m:s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p>
                            <m:sSup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pPr>
                            <m:e>
                              <m:d>
                                <m:dPr>
                                  <m:begChr m:val="["/>
                                  <m:end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𝑡</m:t>
                                          </m:r>
                                        </m:e>
                                        <m:sub>
                                          <m:r>
                                            <a:rPr lang="zh-CN" altLang="en-US" b="0" i="1" smtClean="0">
                                              <a:latin typeface="Cambria Math" panose="02040503050406030204" pitchFamily="18" charset="0"/>
                                              <a:ea typeface="微软雅黑" panose="020B0503020204020204" pitchFamily="34" charset="-122"/>
                                              <a:sym typeface="Arial" panose="020B0604020202020204" pitchFamily="34" charset="0"/>
                                            </a:rPr>
                                            <m:t>𝛼</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𝑝𝑗</m:t>
                                      </m:r>
                                    </m:sub>
                                  </m:sSub>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𝑡</m:t>
                                          </m:r>
                                        </m:e>
                                        <m:sub>
                                          <m:r>
                                            <a:rPr lang="zh-CN" altLang="en-US" b="0" i="1" smtClean="0">
                                              <a:latin typeface="Cambria Math" panose="02040503050406030204" pitchFamily="18" charset="0"/>
                                              <a:ea typeface="微软雅黑" panose="020B0503020204020204" pitchFamily="34" charset="-122"/>
                                              <a:sym typeface="Arial" panose="020B0604020202020204" pitchFamily="34" charset="0"/>
                                            </a:rPr>
                                            <m:t>𝛼</m:t>
                                          </m:r>
                                        </m:sub>
                                      </m:sSub>
                                    </m:e>
                                  </m:d>
                                </m:e>
                              </m:d>
                            </m:e>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2</m:t>
                              </m:r>
                            </m:sup>
                          </m:sSup>
                        </m:e>
                      </m:rad>
                    </m:oMath>
                  </m:oMathPara>
                </a14:m>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dirty="0">
                    <a:latin typeface="Arial" panose="020B0604020202020204" pitchFamily="34" charset="0"/>
                    <a:ea typeface="微软雅黑" panose="020B0503020204020204" pitchFamily="34" charset="-122"/>
                    <a:sym typeface="Arial" panose="020B0604020202020204" pitchFamily="34" charset="0"/>
                  </a:rPr>
                  <a:t>此处的</a:t>
                </a:r>
                <a14:m>
                  <m:oMath xmlns:m="http://schemas.openxmlformats.org/officeDocument/2006/math">
                    <m:d>
                      <m:d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d>
                          <m:d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𝑡</m:t>
                            </m:r>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𝑡</m:t>
                            </m:r>
                          </m:e>
                        </m:d>
                      </m:e>
                    </m:d>
                  </m:oMath>
                </a14:m>
                <a:r>
                  <a:rPr lang="zh-CN" altLang="en-US" dirty="0">
                    <a:latin typeface="Arial" panose="020B0604020202020204" pitchFamily="34" charset="0"/>
                    <a:ea typeface="微软雅黑" panose="020B0503020204020204" pitchFamily="34" charset="-122"/>
                    <a:sym typeface="Arial" panose="020B0604020202020204" pitchFamily="34" charset="0"/>
                  </a:rPr>
                  <a:t>是行人</a:t>
                </a:r>
                <a:r>
                  <a:rPr lang="en-US" altLang="zh-CN" dirty="0" err="1">
                    <a:latin typeface="Arial" panose="020B0604020202020204" pitchFamily="34" charset="0"/>
                    <a:ea typeface="微软雅黑" panose="020B0503020204020204" pitchFamily="34" charset="-122"/>
                    <a:sym typeface="Arial" panose="020B0604020202020204" pitchFamily="34" charset="0"/>
                  </a:rPr>
                  <a:t>i</a:t>
                </a:r>
                <a:r>
                  <a:rPr lang="zh-CN" altLang="en-US" dirty="0">
                    <a:latin typeface="Arial" panose="020B0604020202020204" pitchFamily="34" charset="0"/>
                    <a:ea typeface="微软雅黑" panose="020B0503020204020204" pitchFamily="34" charset="-122"/>
                    <a:sym typeface="Arial" panose="020B0604020202020204" pitchFamily="34" charset="0"/>
                  </a:rPr>
                  <a:t>在时间</a:t>
                </a:r>
                <a:r>
                  <a:rPr lang="en-US" altLang="zh-CN" dirty="0">
                    <a:latin typeface="Arial" panose="020B0604020202020204" pitchFamily="34" charset="0"/>
                    <a:ea typeface="微软雅黑" panose="020B0503020204020204" pitchFamily="34" charset="-122"/>
                    <a:sym typeface="Arial" panose="020B0604020202020204" pitchFamily="34" charset="0"/>
                  </a:rPr>
                  <a:t>t</a:t>
                </a:r>
                <a:r>
                  <a:rPr lang="zh-CN" altLang="en-US" dirty="0">
                    <a:latin typeface="Arial" panose="020B0604020202020204" pitchFamily="34" charset="0"/>
                    <a:ea typeface="微软雅黑" panose="020B0503020204020204" pitchFamily="34" charset="-122"/>
                    <a:sym typeface="Arial" panose="020B0604020202020204" pitchFamily="34" charset="0"/>
                  </a:rPr>
                  <a:t>的坐标，</a:t>
                </a:r>
                <a14:m>
                  <m:oMath xmlns:m="http://schemas.openxmlformats.org/officeDocument/2006/math">
                    <m:d>
                      <m:d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𝑝𝑗</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d>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𝑝𝑗</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d>
                      </m:e>
                    </m:d>
                  </m:oMath>
                </a14:m>
                <a:r>
                  <a:rPr lang="zh-CN" altLang="en-US" dirty="0"/>
                  <a:t>是行人 </a:t>
                </a:r>
                <a:r>
                  <a:rPr lang="en-US" altLang="zh-CN" dirty="0" err="1"/>
                  <a:t>i</a:t>
                </a:r>
                <a:r>
                  <a:rPr lang="en-US" altLang="zh-CN" dirty="0"/>
                  <a:t> </a:t>
                </a:r>
                <a:r>
                  <a:rPr lang="zh-CN" altLang="en-US" dirty="0"/>
                  <a:t>相对于 </a:t>
                </a:r>
                <a:r>
                  <a:rPr lang="en-US" altLang="zh-CN" dirty="0"/>
                  <a:t>j </a:t>
                </a:r>
                <a:r>
                  <a:rPr lang="zh-CN" altLang="en-US" dirty="0"/>
                  <a:t>的预测坐标。</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210764" y="1752128"/>
                <a:ext cx="9022702" cy="4249433"/>
              </a:xfrm>
              <a:prstGeom prst="rect">
                <a:avLst/>
              </a:prstGeom>
              <a:blipFill>
                <a:blip r:embed="rId3"/>
                <a:stretch>
                  <a:fillRect l="-608" b="-11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6624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2210764" y="1435845"/>
                <a:ext cx="9022702" cy="4901983"/>
              </a:xfrm>
              <a:prstGeom prst="rect">
                <a:avLst/>
              </a:prstGeom>
              <a:noFill/>
            </p:spPr>
            <p:txBody>
              <a:bodyPr wrap="square" rtlCol="0">
                <a:spAutoFit/>
              </a:bodyPr>
              <a:lstStyle/>
              <a:p>
                <a:pPr indent="457200" defTabSz="683895">
                  <a:lnSpc>
                    <a:spcPct val="140000"/>
                  </a:lnSpc>
                </a:pPr>
                <a:r>
                  <a:rPr lang="zh-CN" altLang="en-US" dirty="0">
                    <a:latin typeface="Arial" panose="020B0604020202020204" pitchFamily="34" charset="0"/>
                    <a:ea typeface="微软雅黑" panose="020B0503020204020204" pitchFamily="34" charset="-122"/>
                    <a:sym typeface="Arial" panose="020B0604020202020204" pitchFamily="34" charset="0"/>
                  </a:rPr>
                  <a:t>坐标根据：</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eqArr>
                            <m:eqArr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eqArr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zh-CN" altLang="en-US" i="1">
                                          <a:latin typeface="Cambria Math" panose="02040503050406030204" pitchFamily="18" charset="0"/>
                                          <a:ea typeface="微软雅黑" panose="020B0503020204020204" pitchFamily="34" charset="-122"/>
                                          <a:sym typeface="Arial" panose="020B0604020202020204" pitchFamily="34" charset="0"/>
                                        </a:rPr>
                                        <m:t>𝛼</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0</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m:rPr>
                                  <m:sty m:val="p"/>
                                </m:rPr>
                                <a:rPr lang="el-GR" altLang="zh-CN" b="0" i="1" smtClean="0">
                                  <a:latin typeface="Cambria Math" panose="02040503050406030204" pitchFamily="18" charset="0"/>
                                  <a:ea typeface="Cambria Math" panose="02040503050406030204" pitchFamily="18" charset="0"/>
                                  <a:sym typeface="Arial" panose="020B0604020202020204" pitchFamily="34" charset="0"/>
                                </a:rPr>
                                <m:t>Δ</m:t>
                              </m:r>
                              <m:r>
                                <a:rPr lang="en-US" altLang="zh-CN" b="0" i="1" smtClean="0">
                                  <a:latin typeface="Cambria Math" panose="02040503050406030204" pitchFamily="18" charset="0"/>
                                  <a:ea typeface="Cambria Math" panose="02040503050406030204" pitchFamily="18" charset="0"/>
                                  <a:sym typeface="Arial" panose="020B0604020202020204" pitchFamily="34" charset="0"/>
                                </a:rPr>
                                <m:t>𝑡</m:t>
                              </m:r>
                              <m:r>
                                <a:rPr lang="en-US" altLang="zh-CN" b="0" i="1" smtClean="0">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b="0" i="1" smtClean="0">
                                      <a:latin typeface="Cambria Math" panose="02040503050406030204" pitchFamily="18" charset="0"/>
                                      <a:ea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ea typeface="Cambria Math" panose="02040503050406030204" pitchFamily="18" charset="0"/>
                                      <a:sym typeface="Arial" panose="020B0604020202020204" pitchFamily="34" charset="0"/>
                                    </a:rPr>
                                    <m:t>𝑣</m:t>
                                  </m:r>
                                </m:e>
                                <m:sub>
                                  <m:r>
                                    <a:rPr lang="en-US" altLang="zh-CN" b="0" i="1" smtClean="0">
                                      <a:latin typeface="Cambria Math" panose="02040503050406030204" pitchFamily="18" charset="0"/>
                                      <a:ea typeface="Cambria Math" panose="02040503050406030204" pitchFamily="18" charset="0"/>
                                      <a:sym typeface="Arial" panose="020B0604020202020204" pitchFamily="34" charset="0"/>
                                    </a:rPr>
                                    <m:t>𝑥𝑖</m:t>
                                  </m:r>
                                </m:sub>
                              </m:sSub>
                            </m:e>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zh-CN" altLang="en-US" i="1">
                                          <a:latin typeface="Cambria Math" panose="02040503050406030204" pitchFamily="18" charset="0"/>
                                          <a:ea typeface="微软雅黑" panose="020B0503020204020204" pitchFamily="34" charset="-122"/>
                                          <a:sym typeface="Arial" panose="020B0604020202020204" pitchFamily="34" charset="0"/>
                                        </a:rPr>
                                        <m:t>𝛼</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en-US" altLang="zh-CN" i="1">
                                          <a:latin typeface="Cambria Math" panose="02040503050406030204" pitchFamily="18" charset="0"/>
                                          <a:ea typeface="微软雅黑" panose="020B0503020204020204" pitchFamily="34" charset="-122"/>
                                          <a:sym typeface="Arial" panose="020B0604020202020204" pitchFamily="34" charset="0"/>
                                        </a:rPr>
                                        <m:t>0</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r>
                                <m:rPr>
                                  <m:sty m:val="p"/>
                                </m:rPr>
                                <a:rPr lang="el-GR" altLang="zh-CN" i="1">
                                  <a:latin typeface="Cambria Math" panose="02040503050406030204" pitchFamily="18" charset="0"/>
                                  <a:ea typeface="Cambria Math" panose="02040503050406030204" pitchFamily="18" charset="0"/>
                                  <a:sym typeface="Arial" panose="020B0604020202020204" pitchFamily="34" charset="0"/>
                                </a:rPr>
                                <m:t>Δ</m:t>
                              </m:r>
                              <m:r>
                                <a:rPr lang="en-US" altLang="zh-CN" i="1">
                                  <a:latin typeface="Cambria Math" panose="02040503050406030204" pitchFamily="18" charset="0"/>
                                  <a:ea typeface="Cambria Math" panose="02040503050406030204" pitchFamily="18" charset="0"/>
                                  <a:sym typeface="Arial" panose="020B0604020202020204" pitchFamily="34" charset="0"/>
                                </a:rPr>
                                <m:t>𝑡</m:t>
                              </m:r>
                              <m:r>
                                <a:rPr lang="en-US" altLang="zh-CN" i="1">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b="0" i="1" smtClean="0">
                                      <a:latin typeface="Cambria Math" panose="02040503050406030204" pitchFamily="18" charset="0"/>
                                      <a:ea typeface="Cambria Math" panose="02040503050406030204" pitchFamily="18" charset="0"/>
                                      <a:sym typeface="Arial" panose="020B0604020202020204" pitchFamily="34" charset="0"/>
                                    </a:rPr>
                                    <m:t>𝑦</m:t>
                                  </m:r>
                                  <m:r>
                                    <a:rPr lang="en-US" altLang="zh-CN" i="1">
                                      <a:latin typeface="Cambria Math" panose="02040503050406030204" pitchFamily="18" charset="0"/>
                                      <a:ea typeface="Cambria Math" panose="02040503050406030204" pitchFamily="18" charset="0"/>
                                      <a:sym typeface="Arial" panose="020B0604020202020204" pitchFamily="34" charset="0"/>
                                    </a:rPr>
                                    <m:t>𝑖</m:t>
                                  </m:r>
                                </m:sub>
                              </m:sSub>
                            </m:e>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𝑝𝑗</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zh-CN" altLang="en-US" i="1">
                                          <a:latin typeface="Cambria Math" panose="02040503050406030204" pitchFamily="18" charset="0"/>
                                          <a:ea typeface="微软雅黑" panose="020B0503020204020204" pitchFamily="34" charset="-122"/>
                                          <a:sym typeface="Arial" panose="020B0604020202020204" pitchFamily="34" charset="0"/>
                                        </a:rPr>
                                        <m:t>𝛼</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𝑗</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en-US" altLang="zh-CN" i="1">
                                          <a:latin typeface="Cambria Math" panose="02040503050406030204" pitchFamily="18" charset="0"/>
                                          <a:ea typeface="微软雅黑" panose="020B0503020204020204" pitchFamily="34" charset="-122"/>
                                          <a:sym typeface="Arial" panose="020B0604020202020204" pitchFamily="34" charset="0"/>
                                        </a:rPr>
                                        <m:t>0</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r>
                                <m:rPr>
                                  <m:sty m:val="p"/>
                                </m:rPr>
                                <a:rPr lang="el-GR" altLang="zh-CN" i="1">
                                  <a:latin typeface="Cambria Math" panose="02040503050406030204" pitchFamily="18" charset="0"/>
                                  <a:ea typeface="Cambria Math" panose="02040503050406030204" pitchFamily="18" charset="0"/>
                                  <a:sym typeface="Arial" panose="020B0604020202020204" pitchFamily="34" charset="0"/>
                                </a:rPr>
                                <m:t>Δ</m:t>
                              </m:r>
                              <m:r>
                                <a:rPr lang="en-US" altLang="zh-CN" i="1">
                                  <a:latin typeface="Cambria Math" panose="02040503050406030204" pitchFamily="18" charset="0"/>
                                  <a:ea typeface="Cambria Math" panose="02040503050406030204" pitchFamily="18" charset="0"/>
                                  <a:sym typeface="Arial" panose="020B0604020202020204" pitchFamily="34" charset="0"/>
                                </a:rPr>
                                <m:t>𝑡</m:t>
                              </m:r>
                              <m:r>
                                <a:rPr lang="en-US" altLang="zh-CN" i="1">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𝑥</m:t>
                                  </m:r>
                                  <m:r>
                                    <a:rPr lang="en-US" altLang="zh-CN" b="0" i="1" smtClean="0">
                                      <a:latin typeface="Cambria Math" panose="02040503050406030204" pitchFamily="18" charset="0"/>
                                      <a:ea typeface="Cambria Math" panose="02040503050406030204" pitchFamily="18" charset="0"/>
                                      <a:sym typeface="Arial" panose="020B0604020202020204" pitchFamily="34" charset="0"/>
                                    </a:rPr>
                                    <m:t>𝑝𝑗</m:t>
                                  </m:r>
                                </m:sub>
                              </m:sSub>
                            </m:e>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𝑝𝑗</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zh-CN" altLang="en-US" i="1">
                                          <a:latin typeface="Cambria Math" panose="02040503050406030204" pitchFamily="18" charset="0"/>
                                          <a:ea typeface="微软雅黑" panose="020B0503020204020204" pitchFamily="34" charset="-122"/>
                                          <a:sym typeface="Arial" panose="020B0604020202020204" pitchFamily="34" charset="0"/>
                                        </a:rPr>
                                        <m:t>𝛼</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𝑗</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en-US" altLang="zh-CN" i="1">
                                          <a:latin typeface="Cambria Math" panose="02040503050406030204" pitchFamily="18" charset="0"/>
                                          <a:ea typeface="微软雅黑" panose="020B0503020204020204" pitchFamily="34" charset="-122"/>
                                          <a:sym typeface="Arial" panose="020B0604020202020204" pitchFamily="34" charset="0"/>
                                        </a:rPr>
                                        <m:t>0</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r>
                                <m:rPr>
                                  <m:sty m:val="p"/>
                                </m:rPr>
                                <a:rPr lang="el-GR" altLang="zh-CN" i="1">
                                  <a:latin typeface="Cambria Math" panose="02040503050406030204" pitchFamily="18" charset="0"/>
                                  <a:ea typeface="Cambria Math" panose="02040503050406030204" pitchFamily="18" charset="0"/>
                                  <a:sym typeface="Arial" panose="020B0604020202020204" pitchFamily="34" charset="0"/>
                                </a:rPr>
                                <m:t>Δ</m:t>
                              </m:r>
                              <m:r>
                                <a:rPr lang="en-US" altLang="zh-CN" i="1">
                                  <a:latin typeface="Cambria Math" panose="02040503050406030204" pitchFamily="18" charset="0"/>
                                  <a:ea typeface="Cambria Math" panose="02040503050406030204" pitchFamily="18" charset="0"/>
                                  <a:sym typeface="Arial" panose="020B0604020202020204" pitchFamily="34" charset="0"/>
                                </a:rPr>
                                <m:t>𝑡</m:t>
                              </m:r>
                              <m:r>
                                <a:rPr lang="en-US" altLang="zh-CN" i="1">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𝑦</m:t>
                                  </m:r>
                                  <m:r>
                                    <a:rPr lang="en-US" altLang="zh-CN" b="0" i="1" smtClean="0">
                                      <a:latin typeface="Cambria Math" panose="02040503050406030204" pitchFamily="18" charset="0"/>
                                      <a:ea typeface="Cambria Math" panose="02040503050406030204" pitchFamily="18" charset="0"/>
                                      <a:sym typeface="Arial" panose="020B0604020202020204" pitchFamily="34" charset="0"/>
                                    </a:rPr>
                                    <m:t>𝑝𝑗</m:t>
                                  </m:r>
                                </m:sub>
                              </m:sSub>
                            </m:e>
                          </m:eqArr>
                        </m:e>
                      </m:d>
                    </m:oMath>
                  </m:oMathPara>
                </a14:m>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dirty="0">
                    <a:latin typeface="Arial" panose="020B0604020202020204" pitchFamily="34" charset="0"/>
                    <a:ea typeface="微软雅黑" panose="020B0503020204020204" pitchFamily="34" charset="-122"/>
                    <a:sym typeface="Arial" panose="020B0604020202020204" pitchFamily="34" charset="0"/>
                  </a:rPr>
                  <a:t>其中，</a:t>
                </a:r>
                <a14:m>
                  <m:oMath xmlns:m="http://schemas.openxmlformats.org/officeDocument/2006/math">
                    <m:d>
                      <m:d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𝑥𝑖</m:t>
                            </m:r>
                          </m:sub>
                        </m:sSub>
                        <m:r>
                          <a:rPr lang="zh-CN" altLang="en-US" i="1" smtClean="0">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𝑦𝑖</m:t>
                            </m:r>
                          </m:sub>
                        </m:sSub>
                      </m:e>
                    </m:d>
                  </m:oMath>
                </a14:m>
                <a:r>
                  <a:rPr lang="zh-CN" altLang="en-US" dirty="0">
                    <a:latin typeface="Arial" panose="020B0604020202020204" pitchFamily="34" charset="0"/>
                    <a:ea typeface="微软雅黑" panose="020B0503020204020204" pitchFamily="34" charset="-122"/>
                    <a:sym typeface="Arial" panose="020B0604020202020204" pitchFamily="34" charset="0"/>
                  </a:rPr>
                  <a:t>是行人</a:t>
                </a:r>
                <a:r>
                  <a:rPr lang="en-US" altLang="zh-CN" dirty="0" err="1">
                    <a:latin typeface="Arial" panose="020B0604020202020204" pitchFamily="34" charset="0"/>
                    <a:ea typeface="微软雅黑" panose="020B0503020204020204" pitchFamily="34" charset="-122"/>
                    <a:sym typeface="Arial" panose="020B0604020202020204" pitchFamily="34" charset="0"/>
                  </a:rPr>
                  <a:t>i</a:t>
                </a:r>
                <a:r>
                  <a:rPr lang="zh-CN" altLang="en-US" dirty="0">
                    <a:latin typeface="Arial" panose="020B0604020202020204" pitchFamily="34" charset="0"/>
                    <a:ea typeface="微软雅黑" panose="020B0503020204020204" pitchFamily="34" charset="-122"/>
                    <a:sym typeface="Arial" panose="020B0604020202020204" pitchFamily="34" charset="0"/>
                  </a:rPr>
                  <a:t>的实际速度，</a:t>
                </a:r>
                <a14:m>
                  <m:oMath xmlns:m="http://schemas.openxmlformats.org/officeDocument/2006/math">
                    <m:d>
                      <m:d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𝑥𝑝𝑗</m:t>
                            </m:r>
                          </m:sub>
                        </m:sSub>
                        <m:r>
                          <a:rPr lang="zh-CN" altLang="en-US" i="1" smtClean="0">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𝑦𝑝𝑗</m:t>
                            </m:r>
                          </m:sub>
                        </m:sSub>
                      </m:e>
                    </m:d>
                  </m:oMath>
                </a14:m>
                <a:r>
                  <a:rPr lang="zh-CN" altLang="en-US" dirty="0"/>
                  <a:t>是行人 </a:t>
                </a:r>
                <a:r>
                  <a:rPr lang="en-US" altLang="zh-CN" dirty="0" err="1"/>
                  <a:t>i</a:t>
                </a:r>
                <a:r>
                  <a:rPr lang="en-US" altLang="zh-CN" dirty="0"/>
                  <a:t> </a:t>
                </a:r>
                <a:r>
                  <a:rPr lang="zh-CN" altLang="en-US" dirty="0"/>
                  <a:t>相对于 </a:t>
                </a:r>
                <a:r>
                  <a:rPr lang="en-US" altLang="zh-CN" dirty="0"/>
                  <a:t>j </a:t>
                </a:r>
                <a:r>
                  <a:rPr lang="zh-CN" altLang="en-US" dirty="0"/>
                  <a:t>的预测速度，因此上文中的</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𝑑</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𝑖𝑗</m:t>
                        </m:r>
                      </m:sub>
                    </m:sSub>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𝑡</m:t>
                            </m:r>
                          </m:e>
                          <m:sub>
                            <m:r>
                              <a:rPr lang="zh-CN" altLang="en-US" i="1">
                                <a:latin typeface="Cambria Math" panose="02040503050406030204" pitchFamily="18" charset="0"/>
                                <a:ea typeface="微软雅黑" panose="020B0503020204020204" pitchFamily="34" charset="-122"/>
                                <a:sym typeface="Arial" panose="020B0604020202020204" pitchFamily="34" charset="0"/>
                              </a:rPr>
                              <m:t>𝛼</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𝑟</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𝑟</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𝑗</m:t>
                        </m:r>
                      </m:sub>
                    </m:sSub>
                  </m:oMath>
                </a14:m>
                <a:r>
                  <a:rPr lang="zh-CN" altLang="en-US" dirty="0">
                    <a:latin typeface="Arial" panose="020B0604020202020204" pitchFamily="34" charset="0"/>
                    <a:ea typeface="微软雅黑" panose="020B0503020204020204" pitchFamily="34" charset="-122"/>
                    <a:sym typeface="Arial" panose="020B0604020202020204" pitchFamily="34" charset="0"/>
                  </a:rPr>
                  <a:t>可以写为：</a:t>
                </a:r>
                <a14:m>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𝐴</m:t>
                    </m:r>
                    <m:sSup>
                      <m:sSupPr>
                        <m:ctrlPr>
                          <a:rPr lang="en-US" altLang="zh-CN" i="1" smtClean="0">
                            <a:latin typeface="Cambria Math" panose="02040503050406030204" pitchFamily="18" charset="0"/>
                            <a:ea typeface="Cambria Math" panose="02040503050406030204" pitchFamily="18" charset="0"/>
                            <a:sym typeface="Arial" panose="020B0604020202020204" pitchFamily="34" charset="0"/>
                          </a:rPr>
                        </m:ctrlPr>
                      </m:sSupPr>
                      <m:e>
                        <m:r>
                          <m:rPr>
                            <m:sty m:val="p"/>
                          </m:rPr>
                          <a:rPr lang="el-GR" altLang="zh-CN" i="1">
                            <a:latin typeface="Cambria Math" panose="02040503050406030204" pitchFamily="18" charset="0"/>
                            <a:ea typeface="Cambria Math" panose="02040503050406030204" pitchFamily="18" charset="0"/>
                            <a:sym typeface="Arial" panose="020B0604020202020204" pitchFamily="34" charset="0"/>
                          </a:rPr>
                          <m:t>Δ</m:t>
                        </m:r>
                        <m:r>
                          <a:rPr lang="en-US" altLang="zh-CN" i="1">
                            <a:latin typeface="Cambria Math" panose="02040503050406030204" pitchFamily="18" charset="0"/>
                            <a:ea typeface="Cambria Math" panose="02040503050406030204" pitchFamily="18" charset="0"/>
                            <a:sym typeface="Arial" panose="020B0604020202020204" pitchFamily="34" charset="0"/>
                          </a:rPr>
                          <m:t>𝑡</m:t>
                        </m:r>
                      </m:e>
                      <m:sup>
                        <m:r>
                          <a:rPr lang="en-US" altLang="zh-CN" b="0" i="1" smtClean="0">
                            <a:latin typeface="Cambria Math" panose="02040503050406030204" pitchFamily="18" charset="0"/>
                            <a:ea typeface="Cambria Math" panose="02040503050406030204" pitchFamily="18" charset="0"/>
                            <a:sym typeface="Arial" panose="020B0604020202020204" pitchFamily="34" charset="0"/>
                          </a:rPr>
                          <m:t>2</m:t>
                        </m:r>
                      </m:sup>
                    </m:sSup>
                    <m:r>
                      <a:rPr lang="en-US" altLang="zh-CN" b="0" i="0" smtClean="0">
                        <a:latin typeface="Cambria Math" panose="02040503050406030204" pitchFamily="18" charset="0"/>
                        <a:ea typeface="Cambria Math" panose="02040503050406030204" pitchFamily="18" charset="0"/>
                        <a:sym typeface="Arial" panose="020B0604020202020204" pitchFamily="34" charset="0"/>
                      </a:rPr>
                      <m:t>+</m:t>
                    </m:r>
                    <m:r>
                      <a:rPr lang="en-US" altLang="zh-CN" b="0" i="1" dirty="0" smtClean="0">
                        <a:latin typeface="Cambria Math" panose="02040503050406030204" pitchFamily="18" charset="0"/>
                        <a:ea typeface="微软雅黑" panose="020B0503020204020204" pitchFamily="34" charset="-122"/>
                        <a:sym typeface="Arial" panose="020B0604020202020204" pitchFamily="34" charset="0"/>
                      </a:rPr>
                      <m:t>𝐵</m:t>
                    </m:r>
                    <m:r>
                      <a:rPr lang="en-US" altLang="zh-CN" b="0" i="1" dirty="0" smtClean="0">
                        <a:latin typeface="Cambria Math" panose="02040503050406030204" pitchFamily="18" charset="0"/>
                        <a:ea typeface="Cambria Math" panose="02040503050406030204" pitchFamily="18" charset="0"/>
                        <a:sym typeface="Arial" panose="020B0604020202020204" pitchFamily="34" charset="0"/>
                      </a:rPr>
                      <m:t>∆</m:t>
                    </m:r>
                    <m:r>
                      <a:rPr lang="en-US" altLang="zh-CN" b="0" i="1" dirty="0" smtClean="0">
                        <a:latin typeface="Cambria Math" panose="02040503050406030204" pitchFamily="18" charset="0"/>
                        <a:ea typeface="Cambria Math" panose="02040503050406030204" pitchFamily="18" charset="0"/>
                        <a:sym typeface="Arial" panose="020B0604020202020204" pitchFamily="34" charset="0"/>
                      </a:rPr>
                      <m:t>𝑡</m:t>
                    </m:r>
                    <m:r>
                      <a:rPr lang="en-US" altLang="zh-CN" b="0" i="1" dirty="0" smtClean="0">
                        <a:latin typeface="Cambria Math" panose="02040503050406030204" pitchFamily="18" charset="0"/>
                        <a:ea typeface="Cambria Math" panose="02040503050406030204" pitchFamily="18" charset="0"/>
                        <a:sym typeface="Arial" panose="020B0604020202020204" pitchFamily="34" charset="0"/>
                      </a:rPr>
                      <m:t>+</m:t>
                    </m:r>
                    <m:r>
                      <a:rPr lang="en-US" altLang="zh-CN" b="0" i="1" dirty="0" smtClean="0">
                        <a:latin typeface="Cambria Math" panose="02040503050406030204" pitchFamily="18" charset="0"/>
                        <a:ea typeface="Cambria Math" panose="02040503050406030204" pitchFamily="18" charset="0"/>
                        <a:sym typeface="Arial" panose="020B0604020202020204" pitchFamily="34" charset="0"/>
                      </a:rPr>
                      <m:t>𝐶</m:t>
                    </m:r>
                    <m:r>
                      <a:rPr lang="en-US" altLang="zh-CN" b="0" i="1" dirty="0" smtClean="0">
                        <a:latin typeface="Cambria Math" panose="02040503050406030204" pitchFamily="18" charset="0"/>
                        <a:ea typeface="Cambria Math" panose="02040503050406030204" pitchFamily="18" charset="0"/>
                        <a:sym typeface="Arial" panose="020B0604020202020204" pitchFamily="34" charset="0"/>
                      </a:rPr>
                      <m:t>=0</m:t>
                    </m:r>
                  </m:oMath>
                </a14:m>
                <a:r>
                  <a:rPr lang="zh-CN" altLang="en-US" dirty="0">
                    <a:latin typeface="Arial" panose="020B0604020202020204" pitchFamily="34" charset="0"/>
                    <a:ea typeface="微软雅黑" panose="020B0503020204020204" pitchFamily="34" charset="-122"/>
                    <a:sym typeface="Arial" panose="020B0604020202020204" pitchFamily="34" charset="0"/>
                  </a:rPr>
                  <a:t>，其中：</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eqArr>
                            <m:eqArr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eqArr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𝐴</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p>
                                <m:sSup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pPr>
                                <m:e>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𝑥𝑝𝑗</m:t>
                                          </m:r>
                                        </m:sub>
                                      </m:sSub>
                                      <m:r>
                                        <a:rPr lang="en-US" altLang="zh-CN" i="1">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𝑥𝑖</m:t>
                                          </m:r>
                                        </m:sub>
                                      </m:sSub>
                                    </m:e>
                                  </m:d>
                                </m:e>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2</m:t>
                                  </m:r>
                                </m:sup>
                              </m:s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p>
                                <m:sSup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pPr>
                                <m:e>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b="0" i="1" smtClean="0">
                                              <a:latin typeface="Cambria Math" panose="02040503050406030204" pitchFamily="18" charset="0"/>
                                              <a:ea typeface="Cambria Math" panose="02040503050406030204" pitchFamily="18" charset="0"/>
                                              <a:sym typeface="Arial" panose="020B0604020202020204" pitchFamily="34" charset="0"/>
                                            </a:rPr>
                                            <m:t>𝑦</m:t>
                                          </m:r>
                                          <m:r>
                                            <a:rPr lang="en-US" altLang="zh-CN" i="1">
                                              <a:latin typeface="Cambria Math" panose="02040503050406030204" pitchFamily="18" charset="0"/>
                                              <a:ea typeface="Cambria Math" panose="02040503050406030204" pitchFamily="18" charset="0"/>
                                              <a:sym typeface="Arial" panose="020B0604020202020204" pitchFamily="34" charset="0"/>
                                            </a:rPr>
                                            <m:t>𝑝𝑗</m:t>
                                          </m:r>
                                        </m:sub>
                                      </m:sSub>
                                      <m:r>
                                        <a:rPr lang="en-US" altLang="zh-CN" i="1">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b="0" i="1" smtClean="0">
                                              <a:latin typeface="Cambria Math" panose="02040503050406030204" pitchFamily="18" charset="0"/>
                                              <a:ea typeface="Cambria Math" panose="02040503050406030204" pitchFamily="18" charset="0"/>
                                              <a:sym typeface="Arial" panose="020B0604020202020204" pitchFamily="34" charset="0"/>
                                            </a:rPr>
                                            <m:t>𝑦</m:t>
                                          </m:r>
                                          <m:r>
                                            <a:rPr lang="en-US" altLang="zh-CN" i="1">
                                              <a:latin typeface="Cambria Math" panose="02040503050406030204" pitchFamily="18" charset="0"/>
                                              <a:ea typeface="Cambria Math" panose="02040503050406030204" pitchFamily="18" charset="0"/>
                                              <a:sym typeface="Arial" panose="020B0604020202020204" pitchFamily="34" charset="0"/>
                                            </a:rPr>
                                            <m:t>𝑖</m:t>
                                          </m:r>
                                        </m:sub>
                                      </m:sSub>
                                    </m:e>
                                  </m:d>
                                </m:e>
                                <m:sup>
                                  <m:r>
                                    <a:rPr lang="en-US" altLang="zh-CN" i="1">
                                      <a:latin typeface="Cambria Math" panose="02040503050406030204" pitchFamily="18" charset="0"/>
                                      <a:ea typeface="微软雅黑" panose="020B0503020204020204" pitchFamily="34" charset="-122"/>
                                      <a:sym typeface="Arial" panose="020B0604020202020204" pitchFamily="34" charset="0"/>
                                    </a:rPr>
                                    <m:t>2</m:t>
                                  </m:r>
                                </m:sup>
                              </m:sSup>
                            </m:e>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𝐵</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=2</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𝑥𝑝𝑗</m:t>
                                      </m:r>
                                    </m:sub>
                                  </m:sSub>
                                  <m:r>
                                    <a:rPr lang="en-US" altLang="zh-CN" i="1">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𝑥𝑖</m:t>
                                      </m:r>
                                    </m:sub>
                                  </m:sSub>
                                </m:e>
                              </m:d>
                              <m:d>
                                <m:dPr>
                                  <m:ctrlPr>
                                    <a:rPr lang="en-US" altLang="zh-CN" i="1" smtClean="0">
                                      <a:latin typeface="Cambria Math" panose="02040503050406030204" pitchFamily="18" charset="0"/>
                                      <a:ea typeface="Cambria Math" panose="02040503050406030204" pitchFamily="18" charset="0"/>
                                      <a:sym typeface="Arial" panose="020B0604020202020204" pitchFamily="34" charset="0"/>
                                    </a:rPr>
                                  </m:ctrlPr>
                                </m:dPr>
                                <m:e>
                                  <m:sSub>
                                    <m:sSubPr>
                                      <m:ctrlPr>
                                        <a:rPr lang="en-US" altLang="zh-CN" i="1" smtClean="0">
                                          <a:latin typeface="Cambria Math" panose="02040503050406030204" pitchFamily="18" charset="0"/>
                                          <a:ea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ea typeface="Cambria Math" panose="02040503050406030204" pitchFamily="18" charset="0"/>
                                          <a:sym typeface="Arial" panose="020B0604020202020204" pitchFamily="34" charset="0"/>
                                        </a:rPr>
                                        <m:t>𝑥</m:t>
                                      </m:r>
                                    </m:e>
                                    <m:sub>
                                      <m:r>
                                        <a:rPr lang="en-US" altLang="zh-CN" b="0" i="1" smtClean="0">
                                          <a:latin typeface="Cambria Math" panose="02040503050406030204" pitchFamily="18" charset="0"/>
                                          <a:ea typeface="Cambria Math" panose="02040503050406030204" pitchFamily="18" charset="0"/>
                                          <a:sym typeface="Arial" panose="020B0604020202020204" pitchFamily="34" charset="0"/>
                                        </a:rPr>
                                        <m:t>𝑗</m:t>
                                      </m:r>
                                    </m:sub>
                                  </m:sSub>
                                  <m:r>
                                    <a:rPr lang="en-US" altLang="zh-CN" b="0" i="1" smtClean="0">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b="0" i="1" smtClean="0">
                                          <a:latin typeface="Cambria Math" panose="02040503050406030204" pitchFamily="18" charset="0"/>
                                          <a:ea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ea typeface="Cambria Math" panose="02040503050406030204" pitchFamily="18" charset="0"/>
                                          <a:sym typeface="Arial" panose="020B0604020202020204" pitchFamily="34" charset="0"/>
                                        </a:rPr>
                                        <m:t>𝑥</m:t>
                                      </m:r>
                                    </m:e>
                                    <m:sub>
                                      <m:r>
                                        <a:rPr lang="en-US" altLang="zh-CN" b="0" i="1" smtClean="0">
                                          <a:latin typeface="Cambria Math" panose="02040503050406030204" pitchFamily="18" charset="0"/>
                                          <a:ea typeface="Cambria Math" panose="02040503050406030204" pitchFamily="18" charset="0"/>
                                          <a:sym typeface="Arial" panose="020B0604020202020204" pitchFamily="34" charset="0"/>
                                        </a:rPr>
                                        <m:t>𝑖</m:t>
                                      </m:r>
                                    </m:sub>
                                  </m:sSub>
                                </m:e>
                              </m:d>
                              <m:r>
                                <a:rPr lang="en-US" altLang="zh-CN" b="0" i="1" smtClean="0">
                                  <a:latin typeface="Cambria Math" panose="02040503050406030204" pitchFamily="18" charset="0"/>
                                  <a:ea typeface="Cambria Math" panose="02040503050406030204" pitchFamily="18" charset="0"/>
                                  <a:sym typeface="Arial" panose="020B0604020202020204" pitchFamily="34" charset="0"/>
                                </a:rPr>
                                <m:t>+2</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b="0" i="1" smtClean="0">
                                          <a:latin typeface="Cambria Math" panose="02040503050406030204" pitchFamily="18" charset="0"/>
                                          <a:ea typeface="Cambria Math" panose="02040503050406030204" pitchFamily="18" charset="0"/>
                                          <a:sym typeface="Arial" panose="020B0604020202020204" pitchFamily="34" charset="0"/>
                                        </a:rPr>
                                        <m:t>𝑦</m:t>
                                      </m:r>
                                      <m:r>
                                        <a:rPr lang="en-US" altLang="zh-CN" i="1">
                                          <a:latin typeface="Cambria Math" panose="02040503050406030204" pitchFamily="18" charset="0"/>
                                          <a:ea typeface="Cambria Math" panose="02040503050406030204" pitchFamily="18" charset="0"/>
                                          <a:sym typeface="Arial" panose="020B0604020202020204" pitchFamily="34" charset="0"/>
                                        </a:rPr>
                                        <m:t>𝑝𝑗</m:t>
                                      </m:r>
                                    </m:sub>
                                  </m:sSub>
                                  <m:r>
                                    <a:rPr lang="en-US" altLang="zh-CN" i="1">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b="0" i="1" smtClean="0">
                                          <a:latin typeface="Cambria Math" panose="02040503050406030204" pitchFamily="18" charset="0"/>
                                          <a:ea typeface="Cambria Math" panose="02040503050406030204" pitchFamily="18" charset="0"/>
                                          <a:sym typeface="Arial" panose="020B0604020202020204" pitchFamily="34" charset="0"/>
                                        </a:rPr>
                                        <m:t>𝑦</m:t>
                                      </m:r>
                                      <m:r>
                                        <a:rPr lang="en-US" altLang="zh-CN" i="1">
                                          <a:latin typeface="Cambria Math" panose="02040503050406030204" pitchFamily="18" charset="0"/>
                                          <a:ea typeface="Cambria Math" panose="02040503050406030204" pitchFamily="18" charset="0"/>
                                          <a:sym typeface="Arial" panose="020B0604020202020204" pitchFamily="34" charset="0"/>
                                        </a:rPr>
                                        <m:t>𝑖</m:t>
                                      </m:r>
                                    </m:sub>
                                  </m:sSub>
                                </m:e>
                              </m:d>
                              <m:d>
                                <m:dPr>
                                  <m:ctrlPr>
                                    <a:rPr lang="en-US" altLang="zh-CN" i="1">
                                      <a:latin typeface="Cambria Math" panose="02040503050406030204" pitchFamily="18" charset="0"/>
                                      <a:ea typeface="Cambria Math" panose="02040503050406030204" pitchFamily="18" charset="0"/>
                                      <a:sym typeface="Arial" panose="020B0604020202020204" pitchFamily="34" charset="0"/>
                                    </a:rPr>
                                  </m:ctrlPr>
                                </m:dPr>
                                <m:e>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ea typeface="Cambria Math" panose="02040503050406030204" pitchFamily="18" charset="0"/>
                                          <a:sym typeface="Arial" panose="020B0604020202020204" pitchFamily="34" charset="0"/>
                                        </a:rPr>
                                        <m:t>𝑦</m:t>
                                      </m:r>
                                    </m:e>
                                    <m:sub>
                                      <m:r>
                                        <a:rPr lang="en-US" altLang="zh-CN" i="1">
                                          <a:latin typeface="Cambria Math" panose="02040503050406030204" pitchFamily="18" charset="0"/>
                                          <a:ea typeface="Cambria Math" panose="02040503050406030204" pitchFamily="18" charset="0"/>
                                          <a:sym typeface="Arial" panose="020B0604020202020204" pitchFamily="34" charset="0"/>
                                        </a:rPr>
                                        <m:t>𝑗</m:t>
                                      </m:r>
                                    </m:sub>
                                  </m:sSub>
                                  <m:r>
                                    <a:rPr lang="en-US" altLang="zh-CN" i="1">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ea typeface="Cambria Math" panose="02040503050406030204" pitchFamily="18" charset="0"/>
                                          <a:sym typeface="Arial" panose="020B0604020202020204" pitchFamily="34" charset="0"/>
                                        </a:rPr>
                                        <m:t>𝑦</m:t>
                                      </m:r>
                                    </m:e>
                                    <m:sub>
                                      <m:r>
                                        <a:rPr lang="en-US" altLang="zh-CN" i="1">
                                          <a:latin typeface="Cambria Math" panose="02040503050406030204" pitchFamily="18" charset="0"/>
                                          <a:ea typeface="Cambria Math" panose="02040503050406030204" pitchFamily="18" charset="0"/>
                                          <a:sym typeface="Arial" panose="020B0604020202020204" pitchFamily="34" charset="0"/>
                                        </a:rPr>
                                        <m:t>𝑖</m:t>
                                      </m:r>
                                    </m:sub>
                                  </m:sSub>
                                </m:e>
                              </m:d>
                            </m:e>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𝐶</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p>
                                <m:sSup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pPr>
                                <m:e>
                                  <m:d>
                                    <m:dPr>
                                      <m:ctrlPr>
                                        <a:rPr lang="en-US" altLang="zh-CN" i="1">
                                          <a:latin typeface="Cambria Math" panose="02040503050406030204" pitchFamily="18" charset="0"/>
                                          <a:ea typeface="Cambria Math" panose="02040503050406030204" pitchFamily="18" charset="0"/>
                                          <a:sym typeface="Arial" panose="020B0604020202020204" pitchFamily="34" charset="0"/>
                                        </a:rPr>
                                      </m:ctrlPr>
                                    </m:dPr>
                                    <m:e>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𝑥</m:t>
                                          </m:r>
                                        </m:e>
                                        <m:sub>
                                          <m:r>
                                            <a:rPr lang="en-US" altLang="zh-CN" i="1">
                                              <a:latin typeface="Cambria Math" panose="02040503050406030204" pitchFamily="18" charset="0"/>
                                              <a:ea typeface="Cambria Math" panose="02040503050406030204" pitchFamily="18" charset="0"/>
                                              <a:sym typeface="Arial" panose="020B0604020202020204" pitchFamily="34" charset="0"/>
                                            </a:rPr>
                                            <m:t>𝑗</m:t>
                                          </m:r>
                                        </m:sub>
                                      </m:sSub>
                                      <m:r>
                                        <a:rPr lang="en-US" altLang="zh-CN" i="1">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𝑥</m:t>
                                          </m:r>
                                        </m:e>
                                        <m:sub>
                                          <m:r>
                                            <a:rPr lang="en-US" altLang="zh-CN" i="1">
                                              <a:latin typeface="Cambria Math" panose="02040503050406030204" pitchFamily="18" charset="0"/>
                                              <a:ea typeface="Cambria Math" panose="02040503050406030204" pitchFamily="18" charset="0"/>
                                              <a:sym typeface="Arial" panose="020B0604020202020204" pitchFamily="34" charset="0"/>
                                            </a:rPr>
                                            <m:t>𝑖</m:t>
                                          </m:r>
                                        </m:sub>
                                      </m:sSub>
                                    </m:e>
                                  </m:d>
                                </m:e>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2</m:t>
                                  </m:r>
                                </m:sup>
                              </m:s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p>
                                <m:sSup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pPr>
                                <m:e>
                                  <m:d>
                                    <m:dPr>
                                      <m:ctrlPr>
                                        <a:rPr lang="en-US" altLang="zh-CN" i="1">
                                          <a:latin typeface="Cambria Math" panose="02040503050406030204" pitchFamily="18" charset="0"/>
                                          <a:ea typeface="Cambria Math" panose="02040503050406030204" pitchFamily="18" charset="0"/>
                                          <a:sym typeface="Arial" panose="020B0604020202020204" pitchFamily="34" charset="0"/>
                                        </a:rPr>
                                      </m:ctrlPr>
                                    </m:dPr>
                                    <m:e>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𝑦</m:t>
                                          </m:r>
                                        </m:e>
                                        <m:sub>
                                          <m:r>
                                            <a:rPr lang="en-US" altLang="zh-CN" i="1">
                                              <a:latin typeface="Cambria Math" panose="02040503050406030204" pitchFamily="18" charset="0"/>
                                              <a:ea typeface="Cambria Math" panose="02040503050406030204" pitchFamily="18" charset="0"/>
                                              <a:sym typeface="Arial" panose="020B0604020202020204" pitchFamily="34" charset="0"/>
                                            </a:rPr>
                                            <m:t>𝑗</m:t>
                                          </m:r>
                                        </m:sub>
                                      </m:sSub>
                                      <m:r>
                                        <a:rPr lang="en-US" altLang="zh-CN" i="1">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𝑦</m:t>
                                          </m:r>
                                        </m:e>
                                        <m:sub>
                                          <m:r>
                                            <a:rPr lang="en-US" altLang="zh-CN" i="1">
                                              <a:latin typeface="Cambria Math" panose="02040503050406030204" pitchFamily="18" charset="0"/>
                                              <a:ea typeface="Cambria Math" panose="02040503050406030204" pitchFamily="18" charset="0"/>
                                              <a:sym typeface="Arial" panose="020B0604020202020204" pitchFamily="34" charset="0"/>
                                            </a:rPr>
                                            <m:t>𝑖</m:t>
                                          </m:r>
                                        </m:sub>
                                      </m:sSub>
                                    </m:e>
                                  </m:d>
                                </m:e>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2</m:t>
                                  </m:r>
                                </m:sup>
                              </m:s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p>
                                <m:sSup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pPr>
                                <m:e>
                                  <m:d>
                                    <m:dPr>
                                      <m:ctrlPr>
                                        <a:rPr lang="en-US" altLang="zh-CN" i="1">
                                          <a:latin typeface="Cambria Math" panose="02040503050406030204" pitchFamily="18" charset="0"/>
                                          <a:ea typeface="Cambria Math" panose="02040503050406030204" pitchFamily="18" charset="0"/>
                                          <a:sym typeface="Arial" panose="020B0604020202020204" pitchFamily="34" charset="0"/>
                                        </a:rPr>
                                      </m:ctrlPr>
                                    </m:dPr>
                                    <m:e>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ea typeface="Cambria Math" panose="02040503050406030204" pitchFamily="18" charset="0"/>
                                              <a:sym typeface="Arial" panose="020B0604020202020204" pitchFamily="34" charset="0"/>
                                            </a:rPr>
                                            <m:t>𝑟</m:t>
                                          </m:r>
                                        </m:e>
                                        <m:sub>
                                          <m:r>
                                            <a:rPr lang="en-US" altLang="zh-CN" i="1">
                                              <a:latin typeface="Cambria Math" panose="02040503050406030204" pitchFamily="18" charset="0"/>
                                              <a:ea typeface="Cambria Math" panose="02040503050406030204" pitchFamily="18" charset="0"/>
                                              <a:sym typeface="Arial" panose="020B0604020202020204" pitchFamily="34" charset="0"/>
                                            </a:rPr>
                                            <m:t>𝑗</m:t>
                                          </m:r>
                                        </m:sub>
                                      </m:sSub>
                                      <m:r>
                                        <a:rPr lang="en-US" altLang="zh-CN" b="0" i="1" smtClean="0">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smtClean="0">
                                              <a:latin typeface="Cambria Math" panose="02040503050406030204" pitchFamily="18" charset="0"/>
                                              <a:ea typeface="Cambria Math" panose="02040503050406030204" pitchFamily="18" charset="0"/>
                                              <a:sym typeface="Arial" panose="020B0604020202020204" pitchFamily="34" charset="0"/>
                                            </a:rPr>
                                          </m:ctrlPr>
                                        </m:sSubPr>
                                        <m:e>
                                          <m:r>
                                            <a:rPr lang="en-US" altLang="zh-CN" b="0" i="1" smtClean="0">
                                              <a:latin typeface="Cambria Math" panose="02040503050406030204" pitchFamily="18" charset="0"/>
                                              <a:ea typeface="Cambria Math" panose="02040503050406030204" pitchFamily="18" charset="0"/>
                                              <a:sym typeface="Arial" panose="020B0604020202020204" pitchFamily="34" charset="0"/>
                                            </a:rPr>
                                            <m:t>𝑟</m:t>
                                          </m:r>
                                        </m:e>
                                        <m:sub>
                                          <m:r>
                                            <a:rPr lang="en-US" altLang="zh-CN" i="1">
                                              <a:latin typeface="Cambria Math" panose="02040503050406030204" pitchFamily="18" charset="0"/>
                                              <a:ea typeface="Cambria Math" panose="02040503050406030204" pitchFamily="18" charset="0"/>
                                              <a:sym typeface="Arial" panose="020B0604020202020204" pitchFamily="34" charset="0"/>
                                            </a:rPr>
                                            <m:t>𝑖</m:t>
                                          </m:r>
                                        </m:sub>
                                      </m:sSub>
                                    </m:e>
                                  </m:d>
                                </m:e>
                                <m:sup>
                                  <m:r>
                                    <a:rPr lang="en-US" altLang="zh-CN" i="1">
                                      <a:latin typeface="Cambria Math" panose="02040503050406030204" pitchFamily="18" charset="0"/>
                                      <a:ea typeface="微软雅黑" panose="020B0503020204020204" pitchFamily="34" charset="-122"/>
                                      <a:sym typeface="Arial" panose="020B0604020202020204" pitchFamily="34" charset="0"/>
                                    </a:rPr>
                                    <m:t>2</m:t>
                                  </m:r>
                                </m:sup>
                              </m:sSup>
                            </m:e>
                          </m:eqArr>
                        </m:e>
                      </m:d>
                    </m:oMath>
                  </m:oMathPara>
                </a14:m>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210764" y="1435845"/>
                <a:ext cx="9022702" cy="4901983"/>
              </a:xfrm>
              <a:prstGeom prst="rect">
                <a:avLst/>
              </a:prstGeom>
              <a:blipFill>
                <a:blip r:embed="rId3"/>
                <a:stretch>
                  <a:fillRect l="-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9957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6030684" y="1266936"/>
                <a:ext cx="5585927" cy="4828309"/>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正常行人和分心行人的碰撞意味着正常行人做出了预测从而没有回避，而迎面而来的行人没有按预定方向行走最终导致发生碰撞。</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关于预期的转向角，行人会根据经验定律对迎面而来的行人进行方向预测：转向角与两个人之间的相对距离有关。一旦行人</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选择了转向角</a:t>
                </a:r>
                <a:r>
                  <a:rPr lang="en-US" altLang="zh-CN" dirty="0">
                    <a:latin typeface="微软雅黑" panose="020B0503020204020204" pitchFamily="34" charset="-122"/>
                    <a:ea typeface="微软雅黑" panose="020B0503020204020204" pitchFamily="34" charset="-122"/>
                  </a:rPr>
                  <a:t>α</a:t>
                </a:r>
                <a:r>
                  <a:rPr lang="zh-CN" altLang="en-US" dirty="0">
                    <a:latin typeface="微软雅黑" panose="020B0503020204020204" pitchFamily="34" charset="-122"/>
                    <a:ea typeface="微软雅黑" panose="020B0503020204020204" pitchFamily="34" charset="-122"/>
                  </a:rPr>
                  <a:t>，则基于当前相对位置预测迎面而来的行人的转向角</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𝑝</m:t>
                        </m:r>
                      </m:sub>
                    </m:sSub>
                  </m:oMath>
                </a14:m>
                <a:r>
                  <a:rPr lang="zh-CN" altLang="en-US" dirty="0">
                    <a:latin typeface="微软雅黑" panose="020B0503020204020204" pitchFamily="34" charset="-122"/>
                    <a:ea typeface="微软雅黑" panose="020B0503020204020204" pitchFamily="34" charset="-122"/>
                  </a:rPr>
                  <a:t>。以图中的例子为例，行人</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预测行人</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将以</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𝑝</m:t>
                        </m:r>
                        <m:r>
                          <a:rPr lang="en-US" altLang="zh-CN" b="0" i="1" smtClean="0">
                            <a:latin typeface="Cambria Math" panose="02040503050406030204" pitchFamily="18" charset="0"/>
                          </a:rPr>
                          <m:t>𝑗</m:t>
                        </m:r>
                      </m:sub>
                    </m:sSub>
                  </m:oMath>
                </a14:m>
                <a:r>
                  <a:rPr lang="zh-CN" altLang="en-US" dirty="0">
                    <a:latin typeface="微软雅黑" panose="020B0503020204020204" pitchFamily="34" charset="-122"/>
                    <a:ea typeface="微软雅黑" panose="020B0503020204020204" pitchFamily="34" charset="-122"/>
                  </a:rPr>
                  <a:t>向相反方向偏转，</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𝑝𝑗</m:t>
                        </m:r>
                      </m:sub>
                    </m:sSub>
                  </m:oMath>
                </a14:m>
                <a:r>
                  <a:rPr lang="zh-CN" altLang="en-US" dirty="0">
                    <a:latin typeface="微软雅黑" panose="020B0503020204020204" pitchFamily="34" charset="-122"/>
                    <a:ea typeface="微软雅黑" panose="020B0503020204020204" pitchFamily="34" charset="-122"/>
                  </a:rPr>
                  <a:t>的大小计算如下：</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𝑝𝑗</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𝛾</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𝜂</m:t>
                      </m:r>
                      <m:r>
                        <a:rPr lang="en-US" altLang="zh-CN" b="0" i="1" smtClean="0">
                          <a:latin typeface="Cambria Math" panose="02040503050406030204" pitchFamily="18" charset="0"/>
                        </a:rPr>
                        <m:t>+</m:t>
                      </m:r>
                      <m:r>
                        <a:rPr lang="zh-CN" altLang="en-US" b="0" i="1" smtClean="0">
                          <a:latin typeface="Cambria Math" panose="02040503050406030204" pitchFamily="18" charset="0"/>
                        </a:rPr>
                        <m:t>𝜀</m:t>
                      </m:r>
                    </m:oMath>
                  </m:oMathPara>
                </a14:m>
                <a:endParaRPr lang="en-US" altLang="zh-CN" dirty="0"/>
              </a:p>
              <a:p>
                <a:pPr indent="457200" defTabSz="683895">
                  <a:lnSpc>
                    <a:spcPct val="140000"/>
                  </a:lnSpc>
                </a:pPr>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oMath>
                </a14:m>
                <a:r>
                  <a:rPr lang="zh-CN" altLang="en-US" dirty="0"/>
                  <a:t>是行人</a:t>
                </a:r>
                <a:r>
                  <a:rPr lang="en-US" altLang="zh-CN" dirty="0" err="1"/>
                  <a:t>i</a:t>
                </a:r>
                <a:r>
                  <a:rPr lang="zh-CN" altLang="en-US" dirty="0"/>
                  <a:t>和</a:t>
                </a:r>
                <a:r>
                  <a:rPr lang="en-US" altLang="zh-CN" dirty="0"/>
                  <a:t>j</a:t>
                </a:r>
                <a:r>
                  <a:rPr lang="zh-CN" altLang="en-US" dirty="0"/>
                  <a:t>之间的距离，</a:t>
                </a:r>
                <a14:m>
                  <m:oMath xmlns:m="http://schemas.openxmlformats.org/officeDocument/2006/math">
                    <m:r>
                      <a:rPr lang="zh-CN" altLang="en-US" i="1">
                        <a:latin typeface="Cambria Math" panose="02040503050406030204" pitchFamily="18" charset="0"/>
                      </a:rPr>
                      <m:t>𝛾</m:t>
                    </m:r>
                  </m:oMath>
                </a14:m>
                <a:r>
                  <a:rPr lang="zh-CN" altLang="en-US" dirty="0"/>
                  <a:t>和</a:t>
                </a:r>
                <a14:m>
                  <m:oMath xmlns:m="http://schemas.openxmlformats.org/officeDocument/2006/math">
                    <m:r>
                      <a:rPr lang="zh-CN" altLang="en-US" i="1">
                        <a:latin typeface="Cambria Math" panose="02040503050406030204" pitchFamily="18" charset="0"/>
                      </a:rPr>
                      <m:t>𝜂</m:t>
                    </m:r>
                    <m:r>
                      <a:rPr lang="zh-CN" altLang="en-US" i="1" smtClean="0">
                        <a:latin typeface="Cambria Math" panose="02040503050406030204" pitchFamily="18" charset="0"/>
                      </a:rPr>
                      <m:t>是</m:t>
                    </m:r>
                  </m:oMath>
                </a14:m>
                <a:r>
                  <a:rPr lang="zh-CN" altLang="en-US" dirty="0"/>
                  <a:t>常数系数，</a:t>
                </a:r>
                <a14:m>
                  <m:oMath xmlns:m="http://schemas.openxmlformats.org/officeDocument/2006/math">
                    <m:r>
                      <a:rPr lang="zh-CN" altLang="en-US" i="1">
                        <a:latin typeface="Cambria Math" panose="02040503050406030204" pitchFamily="18" charset="0"/>
                      </a:rPr>
                      <m:t>𝜀</m:t>
                    </m:r>
                    <m:r>
                      <a:rPr lang="zh-CN" altLang="en-US" i="1" smtClean="0">
                        <a:latin typeface="Cambria Math" panose="02040503050406030204" pitchFamily="18" charset="0"/>
                      </a:rPr>
                      <m:t>是</m:t>
                    </m:r>
                  </m:oMath>
                </a14:m>
                <a:r>
                  <a:rPr lang="zh-CN" altLang="en-US" dirty="0"/>
                  <a:t>随机值。</a:t>
                </a:r>
                <a:endParaRPr lang="en-US" altLang="zh-CN" dirty="0"/>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6030684" y="1266936"/>
                <a:ext cx="5585927" cy="4828309"/>
              </a:xfrm>
              <a:prstGeom prst="rect">
                <a:avLst/>
              </a:prstGeom>
              <a:blipFill>
                <a:blip r:embed="rId3"/>
                <a:stretch>
                  <a:fillRect l="-872" r="-4907" b="-164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47898" y="2453555"/>
            <a:ext cx="2721366" cy="1950889"/>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49B1473-0044-6235-9AF7-5E4FA770CA76}"/>
                  </a:ext>
                </a:extLst>
              </p:cNvPr>
              <p:cNvSpPr txBox="1"/>
              <p:nvPr/>
            </p:nvSpPr>
            <p:spPr>
              <a:xfrm>
                <a:off x="1961561" y="4582745"/>
                <a:ext cx="3853701" cy="1238096"/>
              </a:xfrm>
              <a:prstGeom prst="rect">
                <a:avLst/>
              </a:prstGeom>
              <a:noFill/>
            </p:spPr>
            <p:txBody>
              <a:bodyPr wrap="square">
                <a:spAutoFit/>
              </a:bodyPr>
              <a:lstStyle/>
              <a:p>
                <a:r>
                  <a:rPr lang="zh-CN" altLang="en-US" b="0" i="0" dirty="0">
                    <a:solidFill>
                      <a:srgbClr val="1D2129"/>
                    </a:solidFill>
                    <a:effectLst/>
                    <a:latin typeface="PingFangSC-Regular"/>
                  </a:rPr>
                  <a:t>对面行人的速度预期说明</a:t>
                </a:r>
                <a:endParaRPr lang="en-US" altLang="zh-CN" b="0" i="0" dirty="0">
                  <a:solidFill>
                    <a:srgbClr val="1D2129"/>
                  </a:solidFill>
                  <a:effectLst/>
                  <a:latin typeface="PingFangSC-Regular"/>
                </a:endParaRPr>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zh-CN" altLang="en-US" i="1" smtClean="0">
                                <a:latin typeface="Cambria Math" panose="02040503050406030204" pitchFamily="18" charset="0"/>
                              </a:rPr>
                              <m:t>𝜃</m:t>
                            </m:r>
                          </m:e>
                        </m:acc>
                      </m:e>
                      <m:sub>
                        <m:r>
                          <a:rPr lang="en-US" altLang="zh-CN" b="0" i="1" smtClean="0">
                            <a:latin typeface="Cambria Math" panose="02040503050406030204" pitchFamily="18" charset="0"/>
                          </a:rPr>
                          <m:t>𝑝𝑗</m:t>
                        </m:r>
                      </m:sub>
                    </m:sSub>
                    <m:r>
                      <m:rPr>
                        <m:nor/>
                      </m:rPr>
                      <a:rPr lang="zh-CN" altLang="en-US"/>
                      <m:t>是行人</m:t>
                    </m:r>
                    <m:r>
                      <m:rPr>
                        <m:nor/>
                      </m:rPr>
                      <a:rPr lang="en-US" altLang="zh-CN"/>
                      <m:t>i</m:t>
                    </m:r>
                    <m:r>
                      <m:rPr>
                        <m:nor/>
                      </m:rPr>
                      <a:rPr lang="zh-CN" altLang="en-US"/>
                      <m:t>到</m:t>
                    </m:r>
                    <m:r>
                      <m:rPr>
                        <m:nor/>
                      </m:rPr>
                      <a:rPr lang="en-US" altLang="zh-CN"/>
                      <m:t>j</m:t>
                    </m:r>
                    <m:r>
                      <m:rPr>
                        <m:nor/>
                      </m:rPr>
                      <a:rPr lang="zh-CN" altLang="en-US"/>
                      <m:t>的预期转向角</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𝑣</m:t>
                            </m:r>
                          </m:e>
                        </m:acc>
                      </m:e>
                      <m:sub>
                        <m:r>
                          <a:rPr lang="en-US" altLang="zh-CN" i="1">
                            <a:latin typeface="Cambria Math" panose="02040503050406030204" pitchFamily="18" charset="0"/>
                          </a:rPr>
                          <m:t>𝑝𝑗</m:t>
                        </m:r>
                      </m:sub>
                    </m:sSub>
                  </m:oMath>
                </a14:m>
                <a:r>
                  <a:rPr lang="zh-CN" altLang="en-US" dirty="0"/>
                  <a:t>是相应的预测速度，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𝑖</m:t>
                        </m:r>
                      </m:sub>
                    </m:sSub>
                  </m:oMath>
                </a14:m>
                <a:r>
                  <a:rPr lang="zh-CN" altLang="en-US" dirty="0"/>
                  <a:t>相应地表示行人</a:t>
                </a:r>
                <a:r>
                  <a:rPr lang="en-US" altLang="zh-CN" dirty="0" err="1"/>
                  <a:t>i</a:t>
                </a:r>
                <a:r>
                  <a:rPr lang="zh-CN" altLang="en-US" dirty="0"/>
                  <a:t>进行的速度调整。</a:t>
                </a:r>
              </a:p>
            </p:txBody>
          </p:sp>
        </mc:Choice>
        <mc:Fallback xmlns="">
          <p:sp>
            <p:nvSpPr>
              <p:cNvPr id="7" name="文本框 6">
                <a:extLst>
                  <a:ext uri="{FF2B5EF4-FFF2-40B4-BE49-F238E27FC236}">
                    <a16:creationId xmlns:a16="http://schemas.microsoft.com/office/drawing/2014/main" id="{449B1473-0044-6235-9AF7-5E4FA770CA76}"/>
                  </a:ext>
                </a:extLst>
              </p:cNvPr>
              <p:cNvSpPr txBox="1">
                <a:spLocks noRot="1" noChangeAspect="1" noMove="1" noResize="1" noEditPoints="1" noAdjustHandles="1" noChangeArrowheads="1" noChangeShapeType="1" noTextEdit="1"/>
              </p:cNvSpPr>
              <p:nvPr/>
            </p:nvSpPr>
            <p:spPr>
              <a:xfrm>
                <a:off x="1961561" y="4582745"/>
                <a:ext cx="3853701" cy="1238096"/>
              </a:xfrm>
              <a:prstGeom prst="rect">
                <a:avLst/>
              </a:prstGeom>
              <a:blipFill>
                <a:blip r:embed="rId5"/>
                <a:stretch>
                  <a:fillRect l="-1424" t="-3448" r="-1266" b="-68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6902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6096000" y="2174713"/>
                <a:ext cx="5585927" cy="2508572"/>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为了还原实验现象，</a:t>
                </a:r>
                <a:r>
                  <a:rPr lang="zh-CN" altLang="en-US" b="0" i="0" dirty="0">
                    <a:solidFill>
                      <a:srgbClr val="1D2129"/>
                    </a:solidFill>
                    <a:effectLst/>
                    <a:latin typeface="PingFangSC-Regular"/>
                  </a:rPr>
                  <a:t>基于分心数据集选择了两个关键参数为：</a:t>
                </a:r>
                <a14:m>
                  <m:oMath xmlns:m="http://schemas.openxmlformats.org/officeDocument/2006/math">
                    <m:r>
                      <a:rPr lang="zh-CN" altLang="en-US" b="0" i="1" smtClean="0">
                        <a:latin typeface="Cambria Math" panose="02040503050406030204" pitchFamily="18" charset="0"/>
                      </a:rPr>
                      <m:t>𝛾</m:t>
                    </m:r>
                    <m:r>
                      <a:rPr lang="en-US" altLang="zh-CN" b="0" i="1" smtClean="0">
                        <a:latin typeface="Cambria Math" panose="02040503050406030204" pitchFamily="18" charset="0"/>
                      </a:rPr>
                      <m:t>=3.5</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𝑚</m:t>
                        </m:r>
                      </m:e>
                      <m:sup>
                        <m:r>
                          <a:rPr lang="en-US" altLang="zh-CN" b="0" i="1" smtClean="0">
                            <a:latin typeface="Cambria Math" panose="02040503050406030204" pitchFamily="18" charset="0"/>
                            <a:ea typeface="Cambria Math" panose="02040503050406030204" pitchFamily="18" charset="0"/>
                          </a:rPr>
                          <m:t>−1</m:t>
                        </m:r>
                      </m:sup>
                    </m:sSup>
                  </m:oMath>
                </a14:m>
                <a:r>
                  <a:rPr lang="zh-CN" altLang="en-US" dirty="0"/>
                  <a:t>，</a:t>
                </a:r>
                <a14:m>
                  <m:oMath xmlns:m="http://schemas.openxmlformats.org/officeDocument/2006/math">
                    <m:r>
                      <a:rPr lang="zh-CN" altLang="en-US" i="1">
                        <a:latin typeface="Cambria Math" panose="02040503050406030204" pitchFamily="18" charset="0"/>
                      </a:rPr>
                      <m:t>𝜂</m:t>
                    </m:r>
                    <m:r>
                      <a:rPr lang="en-US" altLang="zh-CN" b="0" i="1" smtClean="0">
                        <a:latin typeface="Cambria Math" panose="02040503050406030204" pitchFamily="18" charset="0"/>
                      </a:rPr>
                      <m:t>=37.49</m:t>
                    </m:r>
                    <m:r>
                      <a:rPr lang="en-US" altLang="zh-CN" b="0" i="1" smtClean="0">
                        <a:latin typeface="Cambria Math" panose="02040503050406030204" pitchFamily="18" charset="0"/>
                        <a:ea typeface="Cambria Math" panose="02040503050406030204" pitchFamily="18" charset="0"/>
                      </a:rPr>
                      <m:t>°</m:t>
                    </m:r>
                  </m:oMath>
                </a14:m>
                <a:r>
                  <a:rPr lang="zh-CN" altLang="en-US" dirty="0"/>
                  <a:t>，</a:t>
                </a:r>
                <a14:m>
                  <m:oMath xmlns:m="http://schemas.openxmlformats.org/officeDocument/2006/math">
                    <m:r>
                      <a:rPr lang="zh-CN" altLang="en-US" i="1">
                        <a:latin typeface="Cambria Math" panose="02040503050406030204" pitchFamily="18" charset="0"/>
                      </a:rPr>
                      <m:t>𝜀</m:t>
                    </m:r>
                    <m:r>
                      <a:rPr lang="zh-CN" altLang="en-US" i="1" smtClean="0">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Ν</m:t>
                    </m:r>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0,3</m:t>
                        </m:r>
                      </m:e>
                    </m:d>
                  </m:oMath>
                </a14:m>
                <a:r>
                  <a:rPr lang="zh-CN" altLang="en-US" dirty="0"/>
                  <a:t>。</a:t>
                </a:r>
                <a:endParaRPr lang="en-US" altLang="zh-CN" dirty="0"/>
              </a:p>
              <a:p>
                <a:pPr indent="457200" defTabSz="683895">
                  <a:lnSpc>
                    <a:spcPct val="140000"/>
                  </a:lnSpc>
                </a:pPr>
                <a:r>
                  <a:rPr lang="zh-CN" altLang="en-US" dirty="0"/>
                  <a:t>结果得出，较大的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oMath>
                </a14:m>
                <a:r>
                  <a:rPr lang="zh-CN" altLang="en-US" dirty="0"/>
                  <a:t>对应着较小的</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𝑝</m:t>
                        </m:r>
                        <m:r>
                          <a:rPr lang="en-US" altLang="zh-CN" i="1">
                            <a:latin typeface="Cambria Math" panose="02040503050406030204" pitchFamily="18" charset="0"/>
                          </a:rPr>
                          <m:t>𝑗</m:t>
                        </m:r>
                      </m:sub>
                    </m:sSub>
                  </m:oMath>
                </a14:m>
                <a:r>
                  <a:rPr lang="zh-CN" altLang="en-US" dirty="0"/>
                  <a:t>，即两个行人距离越远，预期转向角会越小。如果确定了迎面而来的行人的期望转向角</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𝑝𝑗</m:t>
                        </m:r>
                      </m:sub>
                    </m:sSub>
                    <m:r>
                      <a:rPr lang="en-US" altLang="zh-CN" i="1">
                        <a:latin typeface="Cambria Math" panose="02040503050406030204" pitchFamily="18" charset="0"/>
                      </a:rPr>
                      <m:t> </m:t>
                    </m:r>
                  </m:oMath>
                </a14:m>
                <a:r>
                  <a:rPr lang="zh-CN" altLang="en-US" dirty="0"/>
                  <a:t>，也可以计算出行人</a:t>
                </a:r>
                <a:r>
                  <a:rPr lang="en-US" altLang="zh-CN" dirty="0" err="1"/>
                  <a:t>i</a:t>
                </a:r>
                <a:r>
                  <a:rPr lang="zh-CN" altLang="en-US" dirty="0"/>
                  <a:t>相对于</a:t>
                </a:r>
                <a:r>
                  <a:rPr lang="en-US" altLang="zh-CN" dirty="0"/>
                  <a:t>j</a:t>
                </a:r>
                <a:r>
                  <a:rPr lang="zh-CN" altLang="en-US" dirty="0"/>
                  <a:t>的期望速度</a:t>
                </a:r>
                <a14:m>
                  <m:oMath xmlns:m="http://schemas.openxmlformats.org/officeDocument/2006/math">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𝑥𝑝𝑗</m:t>
                            </m:r>
                          </m:sub>
                        </m:sSub>
                        <m:r>
                          <a:rPr lang="zh-CN" altLang="en-US" i="1">
                            <a:latin typeface="Cambria Math" panose="02040503050406030204" pitchFamily="18" charset="0"/>
                            <a:ea typeface="Cambria Math" panose="02040503050406030204" pitchFamily="18" charset="0"/>
                            <a:sym typeface="Arial" panose="020B0604020202020204" pitchFamily="34" charset="0"/>
                          </a:rPr>
                          <m:t>，</m:t>
                        </m:r>
                        <m:sSub>
                          <m:sSubPr>
                            <m:ctrlPr>
                              <a:rPr lang="en-US" altLang="zh-CN" i="1">
                                <a:latin typeface="Cambria Math" panose="02040503050406030204" pitchFamily="18" charset="0"/>
                                <a:ea typeface="Cambria Math" panose="02040503050406030204" pitchFamily="18" charset="0"/>
                                <a:sym typeface="Arial" panose="020B0604020202020204" pitchFamily="34" charset="0"/>
                              </a:rPr>
                            </m:ctrlPr>
                          </m:sSubPr>
                          <m:e>
                            <m:r>
                              <a:rPr lang="en-US" altLang="zh-CN" i="1">
                                <a:latin typeface="Cambria Math" panose="02040503050406030204" pitchFamily="18" charset="0"/>
                                <a:ea typeface="Cambria Math" panose="02040503050406030204" pitchFamily="18" charset="0"/>
                                <a:sym typeface="Arial" panose="020B0604020202020204" pitchFamily="34" charset="0"/>
                              </a:rPr>
                              <m:t>𝑣</m:t>
                            </m:r>
                          </m:e>
                          <m:sub>
                            <m:r>
                              <a:rPr lang="en-US" altLang="zh-CN" i="1">
                                <a:latin typeface="Cambria Math" panose="02040503050406030204" pitchFamily="18" charset="0"/>
                                <a:ea typeface="Cambria Math" panose="02040503050406030204" pitchFamily="18" charset="0"/>
                                <a:sym typeface="Arial" panose="020B0604020202020204" pitchFamily="34" charset="0"/>
                              </a:rPr>
                              <m:t>𝑦𝑝𝑗</m:t>
                            </m:r>
                          </m:sub>
                        </m:sSub>
                      </m:e>
                    </m:d>
                  </m:oMath>
                </a14:m>
                <a:r>
                  <a:rPr lang="zh-CN" altLang="en-US" dirty="0"/>
                  <a:t>。</a:t>
                </a:r>
                <a:endParaRPr lang="en-US" altLang="zh-CN" dirty="0"/>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6096000" y="2174713"/>
                <a:ext cx="5585927" cy="2508572"/>
              </a:xfrm>
              <a:prstGeom prst="rect">
                <a:avLst/>
              </a:prstGeom>
              <a:blipFill>
                <a:blip r:embed="rId3"/>
                <a:stretch>
                  <a:fillRect l="-873" r="-5022" b="-219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47898" y="2453555"/>
            <a:ext cx="2721366" cy="1950889"/>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49B1473-0044-6235-9AF7-5E4FA770CA76}"/>
                  </a:ext>
                </a:extLst>
              </p:cNvPr>
              <p:cNvSpPr txBox="1"/>
              <p:nvPr/>
            </p:nvSpPr>
            <p:spPr>
              <a:xfrm>
                <a:off x="1961561" y="4582745"/>
                <a:ext cx="3853701" cy="1238096"/>
              </a:xfrm>
              <a:prstGeom prst="rect">
                <a:avLst/>
              </a:prstGeom>
              <a:noFill/>
            </p:spPr>
            <p:txBody>
              <a:bodyPr wrap="square">
                <a:spAutoFit/>
              </a:bodyPr>
              <a:lstStyle/>
              <a:p>
                <a:r>
                  <a:rPr lang="zh-CN" altLang="en-US" b="0" i="0" dirty="0">
                    <a:solidFill>
                      <a:srgbClr val="1D2129"/>
                    </a:solidFill>
                    <a:effectLst/>
                    <a:latin typeface="PingFangSC-Regular"/>
                  </a:rPr>
                  <a:t>对面行人的速度预期说明</a:t>
                </a:r>
                <a:endParaRPr lang="en-US" altLang="zh-CN" b="0" i="0" dirty="0">
                  <a:solidFill>
                    <a:srgbClr val="1D2129"/>
                  </a:solidFill>
                  <a:effectLst/>
                  <a:latin typeface="PingFangSC-Regular"/>
                </a:endParaRPr>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zh-CN" altLang="en-US" i="1" smtClean="0">
                                <a:latin typeface="Cambria Math" panose="02040503050406030204" pitchFamily="18" charset="0"/>
                              </a:rPr>
                              <m:t>𝜃</m:t>
                            </m:r>
                          </m:e>
                        </m:acc>
                      </m:e>
                      <m:sub>
                        <m:r>
                          <a:rPr lang="en-US" altLang="zh-CN" b="0" i="1" smtClean="0">
                            <a:latin typeface="Cambria Math" panose="02040503050406030204" pitchFamily="18" charset="0"/>
                          </a:rPr>
                          <m:t>𝑝𝑗</m:t>
                        </m:r>
                      </m:sub>
                    </m:sSub>
                    <m:r>
                      <m:rPr>
                        <m:nor/>
                      </m:rPr>
                      <a:rPr lang="zh-CN" altLang="en-US"/>
                      <m:t>是行人</m:t>
                    </m:r>
                    <m:r>
                      <m:rPr>
                        <m:nor/>
                      </m:rPr>
                      <a:rPr lang="en-US" altLang="zh-CN"/>
                      <m:t>i</m:t>
                    </m:r>
                    <m:r>
                      <m:rPr>
                        <m:nor/>
                      </m:rPr>
                      <a:rPr lang="zh-CN" altLang="en-US"/>
                      <m:t>到</m:t>
                    </m:r>
                    <m:r>
                      <m:rPr>
                        <m:nor/>
                      </m:rPr>
                      <a:rPr lang="en-US" altLang="zh-CN"/>
                      <m:t>j</m:t>
                    </m:r>
                    <m:r>
                      <m:rPr>
                        <m:nor/>
                      </m:rPr>
                      <a:rPr lang="zh-CN" altLang="en-US"/>
                      <m:t>的预期转向角</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𝑣</m:t>
                            </m:r>
                          </m:e>
                        </m:acc>
                      </m:e>
                      <m:sub>
                        <m:r>
                          <a:rPr lang="en-US" altLang="zh-CN" i="1">
                            <a:latin typeface="Cambria Math" panose="02040503050406030204" pitchFamily="18" charset="0"/>
                          </a:rPr>
                          <m:t>𝑝𝑗</m:t>
                        </m:r>
                      </m:sub>
                    </m:sSub>
                  </m:oMath>
                </a14:m>
                <a:r>
                  <a:rPr lang="zh-CN" altLang="en-US" dirty="0"/>
                  <a:t>是相应的预测速度，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𝑖</m:t>
                        </m:r>
                      </m:sub>
                    </m:sSub>
                  </m:oMath>
                </a14:m>
                <a:r>
                  <a:rPr lang="zh-CN" altLang="en-US" dirty="0"/>
                  <a:t>相应地表示行人</a:t>
                </a:r>
                <a:r>
                  <a:rPr lang="en-US" altLang="zh-CN" dirty="0" err="1"/>
                  <a:t>i</a:t>
                </a:r>
                <a:r>
                  <a:rPr lang="zh-CN" altLang="en-US" dirty="0"/>
                  <a:t>进行的速度调整。</a:t>
                </a:r>
              </a:p>
            </p:txBody>
          </p:sp>
        </mc:Choice>
        <mc:Fallback xmlns="">
          <p:sp>
            <p:nvSpPr>
              <p:cNvPr id="7" name="文本框 6">
                <a:extLst>
                  <a:ext uri="{FF2B5EF4-FFF2-40B4-BE49-F238E27FC236}">
                    <a16:creationId xmlns:a16="http://schemas.microsoft.com/office/drawing/2014/main" id="{449B1473-0044-6235-9AF7-5E4FA770CA76}"/>
                  </a:ext>
                </a:extLst>
              </p:cNvPr>
              <p:cNvSpPr txBox="1">
                <a:spLocks noRot="1" noChangeAspect="1" noMove="1" noResize="1" noEditPoints="1" noAdjustHandles="1" noChangeArrowheads="1" noChangeShapeType="1" noTextEdit="1"/>
              </p:cNvSpPr>
              <p:nvPr/>
            </p:nvSpPr>
            <p:spPr>
              <a:xfrm>
                <a:off x="1961561" y="4582745"/>
                <a:ext cx="3853701" cy="1238096"/>
              </a:xfrm>
              <a:prstGeom prst="rect">
                <a:avLst/>
              </a:prstGeom>
              <a:blipFill>
                <a:blip r:embed="rId5"/>
                <a:stretch>
                  <a:fillRect l="-1424" t="-3448" r="-1266" b="-68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6650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CC1C4AA-616B-BF3B-A49F-E7AB8431EE46}"/>
              </a:ext>
            </a:extLst>
          </p:cNvPr>
          <p:cNvPicPr>
            <a:picLocks noChangeAspect="1"/>
          </p:cNvPicPr>
          <p:nvPr/>
        </p:nvPicPr>
        <p:blipFill>
          <a:blip r:embed="rId2"/>
          <a:stretch>
            <a:fillRect/>
          </a:stretch>
        </p:blipFill>
        <p:spPr>
          <a:xfrm>
            <a:off x="0" y="1132908"/>
            <a:ext cx="9106355" cy="5725092"/>
          </a:xfrm>
          <a:prstGeom prst="rect">
            <a:avLst/>
          </a:prstGeom>
        </p:spPr>
      </p:pic>
      <p:sp>
        <p:nvSpPr>
          <p:cNvPr id="4" name="矩形 3">
            <a:extLst>
              <a:ext uri="{FF2B5EF4-FFF2-40B4-BE49-F238E27FC236}">
                <a16:creationId xmlns:a16="http://schemas.microsoft.com/office/drawing/2014/main" id="{87E4FA56-F29F-0B7C-D1E8-EF14411E7E08}"/>
              </a:ext>
            </a:extLst>
          </p:cNvPr>
          <p:cNvSpPr/>
          <p:nvPr/>
        </p:nvSpPr>
        <p:spPr>
          <a:xfrm>
            <a:off x="0" y="0"/>
            <a:ext cx="12192000" cy="11329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0932EC9-68A7-68B7-E40A-A02CC8585DC6}"/>
              </a:ext>
            </a:extLst>
          </p:cNvPr>
          <p:cNvSpPr/>
          <p:nvPr/>
        </p:nvSpPr>
        <p:spPr>
          <a:xfrm>
            <a:off x="186630" y="181734"/>
            <a:ext cx="2441694" cy="769441"/>
          </a:xfrm>
          <a:prstGeom prst="rect">
            <a:avLst/>
          </a:prstGeom>
        </p:spPr>
        <p:txBody>
          <a:bodyPr wrap="none">
            <a:spAutoFit/>
          </a:bodyPr>
          <a:lstStyle/>
          <a:p>
            <a:pPr>
              <a:defRPr/>
            </a:pPr>
            <a:r>
              <a:rPr lang="zh-CN" altLang="en-US"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文献简介</a:t>
            </a:r>
            <a:endParaRPr lang="zh-CN" altLang="zh-CN"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2898B5E0-5B7B-AA7C-D3CC-1AC11310C483}"/>
              </a:ext>
            </a:extLst>
          </p:cNvPr>
          <p:cNvCxnSpPr>
            <a:cxnSpLocks/>
          </p:cNvCxnSpPr>
          <p:nvPr/>
        </p:nvCxnSpPr>
        <p:spPr>
          <a:xfrm flipV="1">
            <a:off x="9106355" y="1132908"/>
            <a:ext cx="0" cy="57250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40498B-1A8E-669D-77B1-8F60C53B08CC}"/>
              </a:ext>
            </a:extLst>
          </p:cNvPr>
          <p:cNvSpPr txBox="1"/>
          <p:nvPr/>
        </p:nvSpPr>
        <p:spPr>
          <a:xfrm>
            <a:off x="9106355" y="1237697"/>
            <a:ext cx="3051109" cy="2031325"/>
          </a:xfrm>
          <a:prstGeom prst="rect">
            <a:avLst/>
          </a:prstGeom>
          <a:noFill/>
        </p:spPr>
        <p:txBody>
          <a:bodyPr wrap="square">
            <a:spAutoFit/>
          </a:bodyPr>
          <a:lstStyle/>
          <a:p>
            <a:r>
              <a:rPr lang="zh-CN" altLang="en-US" dirty="0"/>
              <a:t>期刊：</a:t>
            </a:r>
            <a:endParaRPr lang="en-US" altLang="zh-CN" dirty="0"/>
          </a:p>
          <a:p>
            <a:r>
              <a:rPr lang="zh-CN" altLang="en-US" dirty="0"/>
              <a:t>IEEE Transactions on Intelligent Transportation Systems</a:t>
            </a:r>
            <a:endParaRPr lang="en-US" altLang="zh-CN" dirty="0"/>
          </a:p>
          <a:p>
            <a:endParaRPr lang="en-US" altLang="zh-CN" dirty="0"/>
          </a:p>
          <a:p>
            <a:r>
              <a:rPr lang="zh-CN" altLang="en-US" dirty="0"/>
              <a:t>日期：</a:t>
            </a:r>
            <a:endParaRPr lang="en-US" altLang="zh-CN" dirty="0"/>
          </a:p>
          <a:p>
            <a:r>
              <a:rPr lang="en-US" altLang="zh-CN" dirty="0"/>
              <a:t>2023-09</a:t>
            </a:r>
            <a:endParaRPr lang="zh-CN" altLang="en-US" dirty="0"/>
          </a:p>
        </p:txBody>
      </p:sp>
    </p:spTree>
    <p:extLst>
      <p:ext uri="{BB962C8B-B14F-4D97-AF65-F5344CB8AC3E}">
        <p14:creationId xmlns:p14="http://schemas.microsoft.com/office/powerpoint/2010/main" val="67431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6030684" y="1266936"/>
                <a:ext cx="5585927" cy="4786951"/>
              </a:xfrm>
              <a:prstGeom prst="rect">
                <a:avLst/>
              </a:prstGeom>
              <a:noFill/>
            </p:spPr>
            <p:txBody>
              <a:bodyPr wrap="square" rtlCol="0">
                <a:spAutoFit/>
              </a:bodyPr>
              <a:lstStyle/>
              <a:p>
                <a:pPr indent="457200" defTabSz="683895">
                  <a:lnSpc>
                    <a:spcPct val="14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回避运动建模</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基于启发式模型</a:t>
                </a:r>
                <a:r>
                  <a:rPr lang="zh-CN" altLang="en-US" dirty="0">
                    <a:latin typeface="微软雅黑" panose="020B0503020204020204" pitchFamily="34" charset="-122"/>
                    <a:ea typeface="微软雅黑" panose="020B0503020204020204" pitchFamily="34" charset="-122"/>
                  </a:rPr>
                  <a:t>，在获得行人的第一个预期碰撞距离后，他们将在绕行最小距离和避免碰撞之间寻找平衡点。选择的方向</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zh-CN" altLang="en-US"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𝑑𝑒𝑠</m:t>
                        </m:r>
                      </m:sub>
                    </m:sSub>
                    <m:d>
                      <m:dPr>
                        <m:ctrlPr>
                          <a:rPr lang="en-US" altLang="zh-CN"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𝑡</m:t>
                        </m:r>
                      </m:e>
                    </m:d>
                  </m:oMath>
                </a14:m>
                <a:r>
                  <a:rPr lang="zh-CN" altLang="en-US" dirty="0"/>
                  <a:t>通过最小化到目标点</a:t>
                </a:r>
                <a14:m>
                  <m:oMath xmlns:m="http://schemas.openxmlformats.org/officeDocument/2006/math">
                    <m:r>
                      <a:rPr lang="en-US" altLang="zh-CN" b="0" i="1" smtClean="0">
                        <a:latin typeface="Cambria Math" panose="02040503050406030204" pitchFamily="18" charset="0"/>
                      </a:rPr>
                      <m:t>𝑂</m:t>
                    </m:r>
                  </m:oMath>
                </a14:m>
                <a:r>
                  <a:rPr lang="zh-CN" altLang="en-US" dirty="0"/>
                  <a:t>的距离</a:t>
                </a:r>
                <a14:m>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𝛼</m:t>
                        </m:r>
                      </m:e>
                    </m:d>
                  </m:oMath>
                </a14:m>
                <a:r>
                  <a:rPr lang="zh-CN" altLang="en-US" dirty="0"/>
                  <a:t>来导出：</a:t>
                </a:r>
                <a:endParaRPr lang="en-US" altLang="zh-CN" dirty="0"/>
              </a:p>
              <a:p>
                <a:pPr indent="457200" defTabSz="683895">
                  <a:lnSpc>
                    <a:spcPct val="14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𝛼</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𝑖</m:t>
                              </m:r>
                            </m:sub>
                          </m:sSub>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𝛼</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𝑖</m:t>
                          </m:r>
                        </m:sub>
                      </m:sSub>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zh-CN" altLang="en-US" i="1">
                              <a:latin typeface="Cambria Math" panose="02040503050406030204" pitchFamily="18" charset="0"/>
                            </a:rPr>
                            <m:t>𝛼</m:t>
                          </m:r>
                        </m:e>
                      </m:d>
                      <m:r>
                        <m:rPr>
                          <m:sty m:val="p"/>
                        </m:rPr>
                        <a:rPr lang="en-US" altLang="zh-CN" b="0" i="0" smtClean="0">
                          <a:latin typeface="Cambria Math" panose="02040503050406030204" pitchFamily="18" charset="0"/>
                        </a:rPr>
                        <m:t>cos</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𝛼</m:t>
                          </m:r>
                        </m:e>
                      </m:d>
                    </m:oMath>
                  </m:oMathPara>
                </a14:m>
                <a:endParaRPr lang="en-US" altLang="zh-CN" dirty="0"/>
              </a:p>
              <a:p>
                <a:pPr indent="457200" defTabSz="683895">
                  <a:lnSpc>
                    <a:spcPct val="140000"/>
                  </a:lnSpc>
                </a:pPr>
                <a:r>
                  <a:rPr lang="zh-CN" altLang="en-US" b="0" i="0" dirty="0">
                    <a:solidFill>
                      <a:srgbClr val="1D2129"/>
                    </a:solidFill>
                    <a:effectLst/>
                    <a:latin typeface="PingFangSC-Regular"/>
                  </a:rPr>
                  <a:t>其中</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0</m:t>
                        </m:r>
                      </m:sub>
                    </m:sSub>
                  </m:oMath>
                </a14:m>
                <a:r>
                  <a:rPr lang="zh-CN" altLang="en-US" b="0" i="0" dirty="0">
                    <a:solidFill>
                      <a:srgbClr val="1D2129"/>
                    </a:solidFill>
                    <a:effectLst/>
                    <a:latin typeface="PingFangSC-Regular"/>
                  </a:rPr>
                  <a:t>是目标点</a:t>
                </a:r>
                <a14:m>
                  <m:oMath xmlns:m="http://schemas.openxmlformats.org/officeDocument/2006/math">
                    <m:r>
                      <a:rPr lang="en-US" altLang="zh-CN" i="1">
                        <a:latin typeface="Cambria Math" panose="02040503050406030204" pitchFamily="18" charset="0"/>
                      </a:rPr>
                      <m:t>𝑂</m:t>
                    </m:r>
                  </m:oMath>
                </a14:m>
                <a:r>
                  <a:rPr lang="zh-CN" altLang="en-US" b="0" i="0" dirty="0">
                    <a:solidFill>
                      <a:srgbClr val="1D2129"/>
                    </a:solidFill>
                    <a:effectLst/>
                    <a:latin typeface="PingFangSC-Regular"/>
                  </a:rPr>
                  <a:t>的方向。行人不仅依靠方向的变化来避免紧急情况，还</a:t>
                </a:r>
                <a:r>
                  <a:rPr lang="zh-CN" altLang="en-US" dirty="0">
                    <a:solidFill>
                      <a:srgbClr val="1D2129"/>
                    </a:solidFill>
                    <a:latin typeface="PingFangSC-Regular"/>
                  </a:rPr>
                  <a:t>可以</a:t>
                </a:r>
                <a:r>
                  <a:rPr lang="zh-CN" altLang="en-US" b="0" i="0" dirty="0">
                    <a:solidFill>
                      <a:srgbClr val="1D2129"/>
                    </a:solidFill>
                    <a:effectLst/>
                    <a:latin typeface="PingFangSC-Regular"/>
                  </a:rPr>
                  <a:t>减速以避免紧急情况。行人的预期速度定义为：</a:t>
                </a:r>
                <a:endParaRPr lang="en-US" altLang="zh-CN" b="0" i="0" dirty="0">
                  <a:solidFill>
                    <a:srgbClr val="1D2129"/>
                  </a:solidFill>
                  <a:effectLst/>
                  <a:latin typeface="PingFangSC-Regular"/>
                </a:endParaRPr>
              </a:p>
              <a:p>
                <a:pPr indent="457200" defTabSz="683895">
                  <a:lnSpc>
                    <a:spcPct val="140000"/>
                  </a:lnSpc>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𝑣</m:t>
                                  </m:r>
                                </m:e>
                              </m:acc>
                            </m:e>
                            <m:sub>
                              <m:r>
                                <a:rPr lang="en-US" altLang="zh-CN" b="0" i="1" smtClean="0">
                                  <a:latin typeface="Cambria Math" panose="02040503050406030204" pitchFamily="18" charset="0"/>
                                </a:rPr>
                                <m:t>𝑑𝑒𝑠</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𝑡</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𝑚𝑖𝑛</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𝜏</m:t>
                          </m:r>
                        </m:e>
                      </m:d>
                    </m:oMath>
                  </m:oMathPara>
                </a14:m>
                <a:endParaRPr lang="en-US" altLang="zh-CN" dirty="0"/>
              </a:p>
              <a:p>
                <a:pPr indent="457200" defTabSz="683895">
                  <a:lnSpc>
                    <a:spcPct val="140000"/>
                  </a:lnSpc>
                </a:pPr>
                <a:r>
                  <a:rPr lang="zh-CN" altLang="en-US" b="0" i="0" dirty="0">
                    <a:solidFill>
                      <a:srgbClr val="1D2129"/>
                    </a:solidFill>
                    <a:effectLst/>
                    <a:latin typeface="PingFangSC-Regular"/>
                  </a:rPr>
                  <a:t>在这里</a:t>
                </a:r>
                <a:r>
                  <a:rPr lang="zh-CN" altLang="en-US" dirty="0">
                    <a:solidFill>
                      <a:srgbClr val="1D2129"/>
                    </a:solidFill>
                    <a:latin typeface="PingFangSC-Regular"/>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h</m:t>
                        </m:r>
                      </m:sub>
                    </m:sSub>
                  </m:oMath>
                </a14:m>
                <a:r>
                  <a:rPr lang="zh-CN" altLang="en-US" b="0" i="0" dirty="0">
                    <a:solidFill>
                      <a:srgbClr val="1D2129"/>
                    </a:solidFill>
                    <a:effectLst/>
                    <a:latin typeface="PingFangSC-Regular"/>
                  </a:rPr>
                  <a:t>是行人 </a:t>
                </a:r>
                <a:r>
                  <a:rPr lang="en-US" altLang="zh-CN" b="0" i="0" dirty="0" err="1">
                    <a:solidFill>
                      <a:srgbClr val="1D2129"/>
                    </a:solidFill>
                    <a:effectLst/>
                    <a:latin typeface="PingFangSC-Regular"/>
                  </a:rPr>
                  <a:t>i</a:t>
                </a:r>
                <a:r>
                  <a:rPr lang="en-US" altLang="zh-CN" b="0" i="0" dirty="0">
                    <a:solidFill>
                      <a:srgbClr val="1D2129"/>
                    </a:solidFill>
                    <a:effectLst/>
                    <a:latin typeface="PingFangSC-Regular"/>
                  </a:rPr>
                  <a:t> </a:t>
                </a:r>
                <a:r>
                  <a:rPr lang="zh-CN" altLang="en-US" b="0" i="0" dirty="0">
                    <a:solidFill>
                      <a:srgbClr val="1D2129"/>
                    </a:solidFill>
                    <a:effectLst/>
                    <a:latin typeface="PingFangSC-Regular"/>
                  </a:rPr>
                  <a:t>在时间 </a:t>
                </a:r>
                <a:r>
                  <a:rPr lang="en-US" altLang="zh-CN" b="0" i="0" dirty="0">
                    <a:solidFill>
                      <a:srgbClr val="1D2129"/>
                    </a:solidFill>
                    <a:effectLst/>
                    <a:latin typeface="PingFangSC-Regular"/>
                  </a:rPr>
                  <a:t>t </a:t>
                </a:r>
                <a:r>
                  <a:rPr lang="zh-CN" altLang="en-US" b="0" i="0" dirty="0">
                    <a:solidFill>
                      <a:srgbClr val="1D2129"/>
                    </a:solidFill>
                    <a:effectLst/>
                    <a:latin typeface="PingFangSC-Regular"/>
                  </a:rPr>
                  <a:t>沿所需方向</a:t>
                </a:r>
                <a14:m>
                  <m:oMath xmlns:m="http://schemas.openxmlformats.org/officeDocument/2006/math">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𝑑𝑒𝑠</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r>
                  <a:rPr lang="zh-CN" altLang="en-US" b="0" i="0" dirty="0">
                    <a:solidFill>
                      <a:srgbClr val="1D2129"/>
                    </a:solidFill>
                    <a:effectLst/>
                    <a:latin typeface="PingFangSC-Regular"/>
                  </a:rPr>
                  <a:t>遇到第一个障碍物的预期距离。</a:t>
                </a:r>
                <a:endParaRPr lang="en-US" altLang="zh-CN" dirty="0"/>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6030684" y="1266936"/>
                <a:ext cx="5585927" cy="4786951"/>
              </a:xfrm>
              <a:prstGeom prst="rect">
                <a:avLst/>
              </a:prstGeom>
              <a:blipFill>
                <a:blip r:embed="rId3"/>
                <a:stretch>
                  <a:fillRect l="-872" b="-114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82639" y="2453555"/>
            <a:ext cx="3051885" cy="1950889"/>
          </a:xfrm>
          <a:prstGeom prst="rect">
            <a:avLst/>
          </a:prstGeom>
        </p:spPr>
      </p:pic>
      <p:sp>
        <p:nvSpPr>
          <p:cNvPr id="7" name="文本框 6">
            <a:extLst>
              <a:ext uri="{FF2B5EF4-FFF2-40B4-BE49-F238E27FC236}">
                <a16:creationId xmlns:a16="http://schemas.microsoft.com/office/drawing/2014/main" id="{449B1473-0044-6235-9AF7-5E4FA770CA76}"/>
              </a:ext>
            </a:extLst>
          </p:cNvPr>
          <p:cNvSpPr txBox="1"/>
          <p:nvPr/>
        </p:nvSpPr>
        <p:spPr>
          <a:xfrm>
            <a:off x="1961561" y="4582745"/>
            <a:ext cx="3853701" cy="923330"/>
          </a:xfrm>
          <a:prstGeom prst="rect">
            <a:avLst/>
          </a:prstGeom>
          <a:noFill/>
        </p:spPr>
        <p:txBody>
          <a:bodyPr wrap="square">
            <a:spAutoFit/>
          </a:bodyPr>
          <a:lstStyle/>
          <a:p>
            <a:r>
              <a:rPr lang="zh-CN" altLang="en-US" b="0" i="0" dirty="0">
                <a:solidFill>
                  <a:srgbClr val="1D2129"/>
                </a:solidFill>
                <a:effectLst/>
                <a:latin typeface="PingFangSC-Regular"/>
              </a:rPr>
              <a:t>注意力异质性的说明。</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注意力参数越大，表示敏感距离越长。橙色范围对应于较小的注意力参数。</a:t>
            </a:r>
            <a:endParaRPr lang="zh-CN" altLang="en-US" dirty="0"/>
          </a:p>
        </p:txBody>
      </p:sp>
      <p:sp>
        <p:nvSpPr>
          <p:cNvPr id="4" name="TextBox 30">
            <a:extLst>
              <a:ext uri="{FF2B5EF4-FFF2-40B4-BE49-F238E27FC236}">
                <a16:creationId xmlns:a16="http://schemas.microsoft.com/office/drawing/2014/main" id="{3BD78C87-13C7-C89C-E71B-C0B1E7105148}"/>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数学模型</a:t>
            </a:r>
          </a:p>
        </p:txBody>
      </p:sp>
    </p:spTree>
    <p:extLst>
      <p:ext uri="{BB962C8B-B14F-4D97-AF65-F5344CB8AC3E}">
        <p14:creationId xmlns:p14="http://schemas.microsoft.com/office/powerpoint/2010/main" val="1235282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2210764" y="1752128"/>
                <a:ext cx="9022702" cy="3762890"/>
              </a:xfrm>
              <a:prstGeom prst="rect">
                <a:avLst/>
              </a:prstGeom>
              <a:noFill/>
            </p:spPr>
            <p:txBody>
              <a:bodyPr wrap="square" rtlCol="0">
                <a:spAutoFit/>
              </a:bodyPr>
              <a:lstStyle/>
              <a:p>
                <a:pPr indent="457200" defTabSz="683895">
                  <a:lnSpc>
                    <a:spcPct val="140000"/>
                  </a:lnSpc>
                </a:pPr>
                <a:r>
                  <a:rPr lang="zh-CN" altLang="en-US" dirty="0"/>
                  <a:t>加速度计算公式为：</a:t>
                </a:r>
                <a:endParaRPr lang="en-US" altLang="zh-CN" dirty="0"/>
              </a:p>
              <a:p>
                <a:pPr indent="457200" defTabSz="683895">
                  <a:lnSpc>
                    <a:spcPct val="140000"/>
                  </a:lnSpc>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fPr>
                        <m:num>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𝑑</m:t>
                              </m:r>
                            </m:e>
                            <m:sub>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𝑣</m:t>
                                      </m:r>
                                    </m:e>
                                  </m:acc>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sub>
                          </m:sSub>
                        </m:num>
                        <m:den>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𝑑</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𝑡</m:t>
                              </m:r>
                            </m:sub>
                          </m:sSub>
                        </m:den>
                      </m:f>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𝑑𝑒𝑠</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zh-CN" altLang="en-US" b="0" i="1" smtClean="0">
                          <a:latin typeface="Cambria Math" panose="02040503050406030204" pitchFamily="18" charset="0"/>
                          <a:ea typeface="微软雅黑" panose="020B0503020204020204" pitchFamily="34" charset="-122"/>
                          <a:sym typeface="Arial" panose="020B0604020202020204" pitchFamily="34" charset="0"/>
                        </a:rPr>
                        <m:t>𝜏</m:t>
                      </m:r>
                    </m:oMath>
                  </m:oMathPara>
                </a14:m>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b="0" i="0" dirty="0">
                    <a:solidFill>
                      <a:srgbClr val="1D2129"/>
                    </a:solidFill>
                    <a:effectLst/>
                    <a:latin typeface="PingFangSC-Regular"/>
                  </a:rPr>
                  <a:t>其中</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oMath>
                </a14:m>
                <a:r>
                  <a:rPr lang="zh-CN" altLang="en-US" b="0" i="0" dirty="0">
                    <a:solidFill>
                      <a:srgbClr val="1D2129"/>
                    </a:solidFill>
                    <a:effectLst/>
                    <a:latin typeface="PingFangSC-Regular"/>
                  </a:rPr>
                  <a:t>是行人在时间</a:t>
                </a:r>
                <a:r>
                  <a:rPr lang="en-US" altLang="zh-CN" b="0" i="0" dirty="0">
                    <a:solidFill>
                      <a:srgbClr val="1D2129"/>
                    </a:solidFill>
                    <a:effectLst/>
                    <a:latin typeface="PingFangSC-Regular"/>
                  </a:rPr>
                  <a:t>t</a:t>
                </a:r>
                <a:r>
                  <a:rPr lang="zh-CN" altLang="en-US" b="0" i="0" dirty="0">
                    <a:solidFill>
                      <a:srgbClr val="1D2129"/>
                    </a:solidFill>
                    <a:effectLst/>
                    <a:latin typeface="PingFangSC-Regular"/>
                  </a:rPr>
                  <a:t>的瞬时速度向量，</a:t>
                </a:r>
                <a14:m>
                  <m:oMath xmlns:m="http://schemas.openxmlformats.org/officeDocument/2006/math">
                    <m:r>
                      <a:rPr lang="zh-CN" altLang="en-US" i="1">
                        <a:latin typeface="Cambria Math" panose="02040503050406030204" pitchFamily="18" charset="0"/>
                        <a:ea typeface="微软雅黑" panose="020B0503020204020204" pitchFamily="34" charset="-122"/>
                        <a:sym typeface="Arial" panose="020B0604020202020204" pitchFamily="34" charset="0"/>
                      </a:rPr>
                      <m:t>𝜏</m:t>
                    </m:r>
                  </m:oMath>
                </a14:m>
                <a:r>
                  <a:rPr lang="zh-CN" altLang="en-US" b="0" i="0" dirty="0">
                    <a:solidFill>
                      <a:srgbClr val="1D2129"/>
                    </a:solidFill>
                    <a:effectLst/>
                    <a:latin typeface="PingFangSC-Regular"/>
                  </a:rPr>
                  <a:t>是减速的缓冲时间。</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若行人在高密度的人群中彼此有物理接触。此时，行人受到不属于自</a:t>
                </a:r>
                <a:r>
                  <a:rPr lang="zh-CN" altLang="en-US" dirty="0">
                    <a:solidFill>
                      <a:srgbClr val="1D2129"/>
                    </a:solidFill>
                    <a:latin typeface="PingFangSC-Regular"/>
                  </a:rPr>
                  <a:t>身动</a:t>
                </a:r>
                <a:r>
                  <a:rPr lang="zh-CN" altLang="en-US" b="0" i="0" dirty="0">
                    <a:solidFill>
                      <a:srgbClr val="1D2129"/>
                    </a:solidFill>
                    <a:effectLst/>
                    <a:latin typeface="PingFangSC-Regular"/>
                  </a:rPr>
                  <a:t>力范围的力，定义为物理接触力：</a:t>
                </a:r>
                <a:endParaRPr lang="en-US" altLang="zh-CN" b="0" i="0" dirty="0">
                  <a:solidFill>
                    <a:srgbClr val="1D2129"/>
                  </a:solidFill>
                  <a:effectLst/>
                  <a:latin typeface="PingFangSC-Regular"/>
                </a:endParaRPr>
              </a:p>
              <a:p>
                <a:pPr indent="457200" defTabSz="683895">
                  <a:lnSpc>
                    <a:spcPct val="14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𝑓</m:t>
                              </m:r>
                            </m:e>
                          </m:acc>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𝑖𝑗</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𝑘𝑔</m:t>
                      </m:r>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𝑟</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𝑟</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𝑗</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𝑑</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𝑖𝑗</m:t>
                              </m:r>
                            </m:sub>
                          </m:sSub>
                        </m:e>
                      </m:d>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𝑛</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𝑖𝑗</m:t>
                          </m:r>
                        </m:sub>
                      </m:sSub>
                    </m:oMath>
                  </m:oMathPara>
                </a14:m>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dirty="0">
                    <a:latin typeface="Arial" panose="020B0604020202020204" pitchFamily="34" charset="0"/>
                    <a:ea typeface="微软雅黑" panose="020B0503020204020204" pitchFamily="34" charset="-122"/>
                    <a:sym typeface="Arial" panose="020B0604020202020204" pitchFamily="34" charset="0"/>
                  </a:rPr>
                  <a:t>其中，</a:t>
                </a:r>
                <a:r>
                  <a:rPr lang="zh-CN" altLang="en-US" b="0" i="0" dirty="0">
                    <a:solidFill>
                      <a:srgbClr val="1D2129"/>
                    </a:solidFill>
                    <a:effectLst/>
                    <a:latin typeface="PingFangSC-Regular"/>
                  </a:rPr>
                  <a:t>如果行人</a:t>
                </a:r>
                <a:r>
                  <a:rPr lang="en-US" altLang="zh-CN" b="0" i="0" dirty="0" err="1">
                    <a:solidFill>
                      <a:srgbClr val="1D2129"/>
                    </a:solidFill>
                    <a:effectLst/>
                    <a:latin typeface="PingFangSC-Regular"/>
                  </a:rPr>
                  <a:t>i</a:t>
                </a:r>
                <a:r>
                  <a:rPr lang="zh-CN" altLang="en-US" dirty="0">
                    <a:solidFill>
                      <a:srgbClr val="1D2129"/>
                    </a:solidFill>
                    <a:latin typeface="PingFangSC-Regular"/>
                  </a:rPr>
                  <a:t>和</a:t>
                </a:r>
                <a:r>
                  <a:rPr lang="en-US" altLang="zh-CN" b="0" i="0" dirty="0">
                    <a:solidFill>
                      <a:srgbClr val="1D2129"/>
                    </a:solidFill>
                    <a:effectLst/>
                    <a:latin typeface="PingFangSC-Regular"/>
                  </a:rPr>
                  <a:t>j</a:t>
                </a:r>
                <a:r>
                  <a:rPr lang="zh-CN" altLang="en-US" b="0" i="0" dirty="0">
                    <a:solidFill>
                      <a:srgbClr val="1D2129"/>
                    </a:solidFill>
                    <a:effectLst/>
                    <a:latin typeface="PingFangSC-Regular"/>
                  </a:rPr>
                  <a:t>不接触则</a:t>
                </a:r>
                <a:r>
                  <a:rPr lang="en-US" altLang="zh-CN" dirty="0">
                    <a:solidFill>
                      <a:srgbClr val="1D2129"/>
                    </a:solidFill>
                    <a:latin typeface="PingFangSC-Regular"/>
                  </a:rPr>
                  <a:t>g (x)=0 </a:t>
                </a:r>
                <a:r>
                  <a:rPr lang="zh-CN" altLang="en-US" b="0" i="0" dirty="0">
                    <a:solidFill>
                      <a:srgbClr val="1D2129"/>
                    </a:solidFill>
                    <a:effectLst/>
                    <a:latin typeface="PingFangSC-Regular"/>
                  </a:rPr>
                  <a:t>，</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𝑛</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𝑖𝑗</m:t>
                        </m:r>
                      </m:sub>
                    </m:sSub>
                  </m:oMath>
                </a14:m>
                <a:r>
                  <a:rPr lang="zh-CN" altLang="en-US" b="0" i="0" dirty="0">
                    <a:solidFill>
                      <a:srgbClr val="1D2129"/>
                    </a:solidFill>
                    <a:effectLst/>
                    <a:latin typeface="PingFangSC-Regular"/>
                  </a:rPr>
                  <a:t>是</a:t>
                </a:r>
                <a:r>
                  <a:rPr lang="zh-CN" altLang="en-US" dirty="0"/>
                  <a:t>行人</a:t>
                </a:r>
                <a:r>
                  <a:rPr lang="en-US" altLang="zh-CN" dirty="0"/>
                  <a:t>j</a:t>
                </a:r>
                <a:r>
                  <a:rPr lang="zh-CN" altLang="en-US" dirty="0"/>
                  <a:t>指向</a:t>
                </a:r>
                <a:r>
                  <a:rPr lang="en-US" altLang="zh-CN" dirty="0" err="1"/>
                  <a:t>i</a:t>
                </a:r>
                <a:r>
                  <a:rPr lang="zh-CN" altLang="en-US" dirty="0"/>
                  <a:t>的单位向量</a:t>
                </a:r>
                <a:r>
                  <a:rPr lang="zh-CN" altLang="en-US" b="0" i="0" dirty="0">
                    <a:solidFill>
                      <a:srgbClr val="1D2129"/>
                    </a:solidFill>
                    <a:effectLst/>
                    <a:latin typeface="PingFangSC-Regular"/>
                  </a:rPr>
                  <a:t>，</a:t>
                </a:r>
                <a:r>
                  <a:rPr lang="en-US" altLang="zh-CN" dirty="0">
                    <a:ea typeface="微软雅黑" panose="020B0503020204020204" pitchFamily="34" charset="-122"/>
                    <a:sym typeface="Arial" panose="020B0604020202020204" pitchFamily="34" charset="0"/>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𝑑</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𝑖𝑗</m:t>
                        </m:r>
                      </m:sub>
                    </m:sSub>
                  </m:oMath>
                </a14:m>
                <a:r>
                  <a:rPr lang="zh-CN" altLang="en-US" b="0" i="0" dirty="0">
                    <a:solidFill>
                      <a:srgbClr val="1D2129"/>
                    </a:solidFill>
                    <a:effectLst/>
                    <a:latin typeface="PingFangSC-Regular"/>
                  </a:rPr>
                  <a:t>是行人重心之间的距离。</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210764" y="1752128"/>
                <a:ext cx="9022702" cy="3762890"/>
              </a:xfrm>
              <a:prstGeom prst="rect">
                <a:avLst/>
              </a:prstGeom>
              <a:blipFill>
                <a:blip r:embed="rId3"/>
                <a:stretch>
                  <a:fillRect l="-608" b="-3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3918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76B6C7E-E034-41D8-EFEA-972AAF7B2F37}"/>
                  </a:ext>
                </a:extLst>
              </p:cNvPr>
              <p:cNvSpPr txBox="1"/>
              <p:nvPr/>
            </p:nvSpPr>
            <p:spPr>
              <a:xfrm>
                <a:off x="2210764" y="1752128"/>
                <a:ext cx="9022702" cy="3644267"/>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同样，在行人</a:t>
                </a:r>
                <a:r>
                  <a:rPr lang="en-US" altLang="zh-CN" dirty="0" err="1">
                    <a:solidFill>
                      <a:srgbClr val="1D2129"/>
                    </a:solidFill>
                    <a:latin typeface="PingFangSC-Regular"/>
                  </a:rPr>
                  <a:t>i</a:t>
                </a:r>
                <a:r>
                  <a:rPr lang="zh-CN" altLang="en-US" dirty="0">
                    <a:solidFill>
                      <a:srgbClr val="1D2129"/>
                    </a:solidFill>
                    <a:latin typeface="PingFangSC-Regular"/>
                  </a:rPr>
                  <a:t>和墙壁</a:t>
                </a:r>
                <a:r>
                  <a:rPr lang="en-US" altLang="zh-CN" dirty="0">
                    <a:solidFill>
                      <a:srgbClr val="1D2129"/>
                    </a:solidFill>
                    <a:latin typeface="PingFangSC-Regular"/>
                  </a:rPr>
                  <a:t>W</a:t>
                </a:r>
                <a:r>
                  <a:rPr lang="zh-CN" altLang="en-US" dirty="0">
                    <a:solidFill>
                      <a:srgbClr val="1D2129"/>
                    </a:solidFill>
                    <a:latin typeface="PingFangSC-Regular"/>
                  </a:rPr>
                  <a:t>之间的物理</a:t>
                </a:r>
                <a:r>
                  <a:rPr lang="zh-CN" altLang="en-US" b="0" i="0" dirty="0">
                    <a:solidFill>
                      <a:srgbClr val="1D2129"/>
                    </a:solidFill>
                    <a:effectLst/>
                    <a:latin typeface="PingFangSC-Regular"/>
                  </a:rPr>
                  <a:t>接触力</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𝑓</m:t>
                            </m:r>
                          </m:e>
                        </m:acc>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𝑖𝑊</m:t>
                        </m:r>
                      </m:sub>
                    </m:sSub>
                  </m:oMath>
                </a14:m>
                <a:r>
                  <a:rPr lang="zh-CN" altLang="en-US" b="0" i="0" dirty="0">
                    <a:solidFill>
                      <a:srgbClr val="1D2129"/>
                    </a:solidFill>
                    <a:effectLst/>
                    <a:latin typeface="PingFangSC-Regular"/>
                  </a:rPr>
                  <a:t>定义为：</a:t>
                </a:r>
                <a:endParaRPr lang="en-US" altLang="zh-CN" b="0" i="0" dirty="0">
                  <a:solidFill>
                    <a:srgbClr val="1D2129"/>
                  </a:solidFill>
                  <a:effectLst/>
                  <a:latin typeface="PingFangSC-Regular"/>
                </a:endParaRPr>
              </a:p>
              <a:p>
                <a:pPr indent="457200" defTabSz="683895">
                  <a:lnSpc>
                    <a:spcPct val="14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𝑓</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𝑖𝑊</m:t>
                          </m:r>
                        </m:sub>
                      </m:sSub>
                      <m:r>
                        <a:rPr lang="en-US" altLang="zh-CN" b="0" i="0" smtClean="0">
                          <a:latin typeface="Cambria Math" panose="02040503050406030204" pitchFamily="18" charset="0"/>
                          <a:ea typeface="微软雅黑" panose="020B0503020204020204" pitchFamily="34" charset="-122"/>
                          <a:sym typeface="Arial" panose="020B0604020202020204" pitchFamily="34" charset="0"/>
                        </a:rPr>
                        <m:t>=</m:t>
                      </m:r>
                      <m:r>
                        <a:rPr lang="en-US" altLang="zh-CN" i="1">
                          <a:latin typeface="Cambria Math" panose="02040503050406030204" pitchFamily="18" charset="0"/>
                          <a:ea typeface="微软雅黑" panose="020B0503020204020204" pitchFamily="34" charset="-122"/>
                          <a:sym typeface="Arial" panose="020B0604020202020204" pitchFamily="34" charset="0"/>
                        </a:rPr>
                        <m:t>𝑘𝑔</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𝑟</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𝑑</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𝑊</m:t>
                              </m:r>
                            </m:sub>
                          </m:sSub>
                        </m:e>
                      </m:d>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𝑛</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𝑊</m:t>
                          </m:r>
                        </m:sub>
                      </m:sSub>
                    </m:oMath>
                  </m:oMathPara>
                </a14:m>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dirty="0">
                    <a:latin typeface="Arial" panose="020B0604020202020204" pitchFamily="34" charset="0"/>
                    <a:ea typeface="微软雅黑" panose="020B0503020204020204" pitchFamily="34" charset="-122"/>
                    <a:sym typeface="Arial" panose="020B0604020202020204" pitchFamily="34" charset="0"/>
                  </a:rPr>
                  <a:t>其中，</a:t>
                </a:r>
                <a:r>
                  <a:rPr lang="zh-CN" altLang="en-US" b="0" i="0" dirty="0">
                    <a:solidFill>
                      <a:srgbClr val="1D2129"/>
                    </a:solidFill>
                    <a:effectLst/>
                    <a:latin typeface="PingFangSC-Regular"/>
                  </a:rPr>
                  <a:t>其中</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𝑑</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𝑊</m:t>
                        </m:r>
                      </m:sub>
                    </m:sSub>
                  </m:oMath>
                </a14:m>
                <a:r>
                  <a:rPr lang="zh-CN" altLang="en-US" b="0" i="0" dirty="0">
                    <a:solidFill>
                      <a:srgbClr val="1D2129"/>
                    </a:solidFill>
                    <a:effectLst/>
                    <a:latin typeface="PingFangSC-Regular"/>
                  </a:rPr>
                  <a:t>表示到墙</a:t>
                </a:r>
                <a:r>
                  <a:rPr lang="en-US" altLang="zh-CN" b="0" i="0" dirty="0">
                    <a:solidFill>
                      <a:srgbClr val="1D2129"/>
                    </a:solidFill>
                    <a:effectLst/>
                    <a:latin typeface="PingFangSC-Regular"/>
                  </a:rPr>
                  <a:t>W</a:t>
                </a:r>
                <a:r>
                  <a:rPr lang="zh-CN" altLang="en-US" b="0" i="0" dirty="0">
                    <a:solidFill>
                      <a:srgbClr val="1D2129"/>
                    </a:solidFill>
                    <a:effectLst/>
                    <a:latin typeface="PingFangSC-Regular"/>
                  </a:rPr>
                  <a:t>的距离，</a:t>
                </a:r>
                <a:r>
                  <a:rPr lang="en-US" altLang="zh-CN" dirty="0">
                    <a:ea typeface="微软雅黑" panose="020B0503020204020204" pitchFamily="34" charset="-122"/>
                    <a:sym typeface="Arial" panose="020B0604020202020204" pitchFamily="34" charset="0"/>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𝑛</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𝑖𝑊</m:t>
                        </m:r>
                      </m:sub>
                    </m:sSub>
                  </m:oMath>
                </a14:m>
                <a:r>
                  <a:rPr lang="zh-CN" altLang="en-US" dirty="0"/>
                  <a:t>是垂直于它的归一化向量。</a:t>
                </a:r>
                <a:endParaRPr lang="en-US" altLang="zh-CN" dirty="0"/>
              </a:p>
              <a:p>
                <a:pPr indent="457200" defTabSz="683895">
                  <a:lnSpc>
                    <a:spcPct val="140000"/>
                  </a:lnSpc>
                </a:pPr>
                <a:r>
                  <a:rPr lang="zh-CN" altLang="en-US" dirty="0"/>
                  <a:t>启发式模型下</a:t>
                </a:r>
                <a:r>
                  <a:rPr lang="en-US" altLang="zh-CN" dirty="0"/>
                  <a:t>+</a:t>
                </a:r>
                <a:r>
                  <a:rPr lang="zh-CN" altLang="en-US" dirty="0"/>
                  <a:t>加速度的基本方程：</a:t>
                </a:r>
                <a:endParaRPr lang="en-US" altLang="zh-CN" dirty="0"/>
              </a:p>
              <a:p>
                <a:pPr indent="457200" defTabSz="683895">
                  <a:lnSpc>
                    <a:spcPct val="140000"/>
                  </a:lnSpc>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ea typeface="微软雅黑" panose="020B0503020204020204" pitchFamily="34" charset="-122"/>
                              <a:sym typeface="Arial" panose="020B0604020202020204" pitchFamily="34" charset="0"/>
                            </a:rPr>
                          </m:ctrlPr>
                        </m:fPr>
                        <m:num>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𝑑</m:t>
                              </m:r>
                            </m:e>
                            <m:sub>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𝑣</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sub>
                          </m:sSub>
                        </m:num>
                        <m:den>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𝑑</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𝑡</m:t>
                              </m:r>
                            </m:sub>
                          </m:sSub>
                        </m:den>
                      </m:f>
                      <m:r>
                        <a:rPr lang="en-US" altLang="zh-CN" i="1">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i="1">
                              <a:latin typeface="Cambria Math" panose="02040503050406030204" pitchFamily="18" charset="0"/>
                              <a:ea typeface="微软雅黑" panose="020B0503020204020204" pitchFamily="34" charset="-122"/>
                              <a:sym typeface="Arial" panose="020B0604020202020204" pitchFamily="34" charset="0"/>
                            </a:rPr>
                          </m:ctrlPr>
                        </m:fPr>
                        <m:num>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𝑑𝑒𝑠</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e>
                          </m:d>
                        </m:num>
                        <m:den>
                          <m:r>
                            <a:rPr lang="zh-CN" altLang="en-US" i="1">
                              <a:latin typeface="Cambria Math" panose="02040503050406030204" pitchFamily="18" charset="0"/>
                              <a:ea typeface="微软雅黑" panose="020B0503020204020204" pitchFamily="34" charset="-122"/>
                              <a:sym typeface="Arial" panose="020B0604020202020204" pitchFamily="34" charset="0"/>
                            </a:rPr>
                            <m:t>𝜏</m:t>
                          </m:r>
                        </m:den>
                      </m:f>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nary>
                        <m:naryPr>
                          <m:chr m:val="∑"/>
                          <m:supHide m:val="on"/>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naryPr>
                        <m:sub>
                          <m:r>
                            <m:rPr>
                              <m:brk m:alnAt="7"/>
                            </m:rPr>
                            <a:rPr lang="en-US" altLang="zh-CN" b="0" i="1" smtClean="0">
                              <a:latin typeface="Cambria Math" panose="02040503050406030204" pitchFamily="18" charset="0"/>
                              <a:ea typeface="微软雅黑" panose="020B0503020204020204" pitchFamily="34" charset="-122"/>
                              <a:sym typeface="Arial" panose="020B0604020202020204" pitchFamily="34" charset="0"/>
                            </a:rPr>
                            <m:t>𝑗</m:t>
                          </m:r>
                        </m:sub>
                        <m:sup/>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𝑓</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𝑖𝑗</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𝑚</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e>
                      </m:nary>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nary>
                        <m:naryPr>
                          <m:chr m:val="∑"/>
                          <m:supHide m:val="on"/>
                          <m:ctrlPr>
                            <a:rPr lang="en-US" altLang="zh-CN" i="1">
                              <a:latin typeface="Cambria Math" panose="02040503050406030204" pitchFamily="18" charset="0"/>
                              <a:ea typeface="微软雅黑" panose="020B0503020204020204" pitchFamily="34" charset="-122"/>
                              <a:sym typeface="Arial" panose="020B0604020202020204" pitchFamily="34" charset="0"/>
                            </a:rPr>
                          </m:ctrlPr>
                        </m:naryPr>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𝑊</m:t>
                          </m:r>
                        </m:sub>
                        <m:sup/>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𝑓</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𝑊</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𝑚</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e>
                      </m:nary>
                    </m:oMath>
                  </m:oMathPara>
                </a14:m>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b="0" i="0" dirty="0">
                    <a:solidFill>
                      <a:srgbClr val="1D2129"/>
                    </a:solidFill>
                    <a:effectLst/>
                    <a:latin typeface="PingFangSC-Regular"/>
                  </a:rPr>
                  <a:t>与社会力量模型的相互作用力</a:t>
                </a:r>
                <a:r>
                  <a:rPr lang="zh-CN" altLang="en-US" dirty="0">
                    <a:solidFill>
                      <a:srgbClr val="1D2129"/>
                    </a:solidFill>
                    <a:latin typeface="PingFangSC-Regular"/>
                  </a:rPr>
                  <a:t>不同，除非在高密度人群情况下，否则被动</a:t>
                </a:r>
                <a:r>
                  <a:rPr lang="zh-CN" altLang="en-US" b="0" i="0" dirty="0">
                    <a:solidFill>
                      <a:srgbClr val="1D2129"/>
                    </a:solidFill>
                    <a:effectLst/>
                    <a:latin typeface="PingFangSC-Regular"/>
                  </a:rPr>
                  <a:t>相互作用</a:t>
                </a:r>
                <a:r>
                  <a:rPr lang="zh-CN" altLang="en-US" dirty="0">
                    <a:solidFill>
                      <a:srgbClr val="1D2129"/>
                    </a:solidFill>
                    <a:latin typeface="PingFangSC-Regular"/>
                  </a:rPr>
                  <a:t>力</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𝑓</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𝑖𝑗</m:t>
                        </m:r>
                      </m:sub>
                    </m:sSub>
                  </m:oMath>
                </a14:m>
                <a:r>
                  <a:rPr lang="zh-CN" altLang="en-US" b="0" i="0" dirty="0">
                    <a:solidFill>
                      <a:srgbClr val="1D2129"/>
                    </a:solidFill>
                    <a:effectLst/>
                    <a:latin typeface="PingFangSC-Regular"/>
                  </a:rPr>
                  <a:t>和</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𝑓</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𝑖𝑊</m:t>
                        </m:r>
                      </m:sub>
                    </m:sSub>
                  </m:oMath>
                </a14:m>
                <a:r>
                  <a:rPr lang="zh-CN" altLang="en-US" b="0" i="0" dirty="0">
                    <a:solidFill>
                      <a:srgbClr val="1D2129"/>
                    </a:solidFill>
                    <a:effectLst/>
                    <a:latin typeface="PingFangSC-Regular"/>
                  </a:rPr>
                  <a:t>在正常</a:t>
                </a:r>
                <a:r>
                  <a:rPr lang="zh-CN" altLang="en-US" dirty="0">
                    <a:solidFill>
                      <a:srgbClr val="1D2129"/>
                    </a:solidFill>
                    <a:latin typeface="PingFangSC-Regular"/>
                  </a:rPr>
                  <a:t>情况下始终为</a:t>
                </a:r>
                <a:r>
                  <a:rPr lang="en-US" altLang="zh-CN" dirty="0">
                    <a:solidFill>
                      <a:srgbClr val="1D2129"/>
                    </a:solidFill>
                    <a:latin typeface="PingFangSC-Regular"/>
                  </a:rPr>
                  <a:t>0.</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mc:Choice>
        <mc:Fallback>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210764" y="1752128"/>
                <a:ext cx="9022702" cy="3644267"/>
              </a:xfrm>
              <a:prstGeom prst="rect">
                <a:avLst/>
              </a:prstGeom>
              <a:blipFill>
                <a:blip r:embed="rId3"/>
                <a:stretch>
                  <a:fillRect l="-608" t="-5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9688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结果分析</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5520117" y="3957161"/>
            <a:ext cx="15518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数值模拟</a:t>
            </a: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0" name="组合 9"/>
            <p:cNvGrpSpPr>
              <a:grpSpLocks noChangeAspect="1"/>
            </p:cNvGrpSpPr>
            <p:nvPr/>
          </p:nvGrpSpPr>
          <p:grpSpPr>
            <a:xfrm>
              <a:off x="5734999" y="1754928"/>
              <a:ext cx="1008000" cy="685526"/>
              <a:chOff x="3897313" y="2016126"/>
              <a:chExt cx="749300" cy="509588"/>
            </a:xfrm>
            <a:solidFill>
              <a:schemeClr val="bg1"/>
            </a:solidFill>
          </p:grpSpPr>
          <p:sp>
            <p:nvSpPr>
              <p:cNvPr id="12"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3"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4"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1950098" y="1849562"/>
            <a:ext cx="9683171" cy="2377126"/>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模拟设置</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b="0" i="0" dirty="0">
                <a:solidFill>
                  <a:srgbClr val="1D2129"/>
                </a:solidFill>
                <a:effectLst/>
                <a:latin typeface="PingFangSC-Regular"/>
              </a:rPr>
              <a:t>为了最大限度地再现分心实验中的现象，在图（</a:t>
            </a:r>
            <a:r>
              <a:rPr lang="en-US" altLang="zh-CN" b="0" i="0" dirty="0">
                <a:solidFill>
                  <a:srgbClr val="1D2129"/>
                </a:solidFill>
                <a:effectLst/>
                <a:latin typeface="PingFangSC-Regular"/>
              </a:rPr>
              <a:t>a</a:t>
            </a:r>
            <a:r>
              <a:rPr lang="zh-CN" altLang="en-US" b="0" i="0" dirty="0">
                <a:solidFill>
                  <a:srgbClr val="1D2129"/>
                </a:solidFill>
                <a:effectLst/>
                <a:latin typeface="PingFangSC-Regular"/>
              </a:rPr>
              <a:t>）</a:t>
            </a:r>
            <a:r>
              <a:rPr lang="zh-CN" altLang="en-US" b="0" i="0" dirty="0">
                <a:solidFill>
                  <a:srgbClr val="FF0000"/>
                </a:solidFill>
                <a:effectLst/>
                <a:latin typeface="PingFangSC-Regular"/>
              </a:rPr>
              <a:t>中选择</a:t>
            </a:r>
            <a:r>
              <a:rPr lang="zh-CN" altLang="en-US" dirty="0">
                <a:solidFill>
                  <a:srgbClr val="FF0000"/>
                </a:solidFill>
                <a:latin typeface="PingFangSC-Regular"/>
              </a:rPr>
              <a:t>最初的</a:t>
            </a:r>
            <a:r>
              <a:rPr lang="zh-CN" altLang="en-US" b="0" i="0" dirty="0">
                <a:solidFill>
                  <a:srgbClr val="FF0000"/>
                </a:solidFill>
                <a:effectLst/>
                <a:latin typeface="PingFangSC-Regular"/>
              </a:rPr>
              <a:t>实验走廊作为模拟场景</a:t>
            </a:r>
            <a:r>
              <a:rPr lang="zh-CN" altLang="en-US" b="0" i="0" dirty="0">
                <a:solidFill>
                  <a:srgbClr val="1D2129"/>
                </a:solidFill>
                <a:effectLst/>
                <a:latin typeface="PingFangSC-Regular"/>
              </a:rPr>
              <a:t>。该走廊包括</a:t>
            </a:r>
            <a:r>
              <a:rPr lang="zh-CN" altLang="en-US" b="0" i="0" dirty="0">
                <a:solidFill>
                  <a:srgbClr val="FF0000"/>
                </a:solidFill>
                <a:effectLst/>
                <a:latin typeface="PingFangSC-Regular"/>
              </a:rPr>
              <a:t>两个等候区，一个测量区，以及两个缓冲区</a:t>
            </a:r>
            <a:r>
              <a:rPr lang="zh-CN" altLang="en-US" b="0" i="0" dirty="0">
                <a:solidFill>
                  <a:srgbClr val="1D2129"/>
                </a:solidFill>
                <a:effectLst/>
                <a:latin typeface="PingFangSC-Regular"/>
              </a:rPr>
              <a:t>用于在行人到达测量区之前稳定步行速度。在初始状态下，</a:t>
            </a:r>
            <a:r>
              <a:rPr lang="en-US" altLang="zh-CN" b="0" i="0" dirty="0">
                <a:solidFill>
                  <a:srgbClr val="1D2129"/>
                </a:solidFill>
                <a:effectLst/>
                <a:latin typeface="PingFangSC-Regular"/>
              </a:rPr>
              <a:t>54</a:t>
            </a:r>
            <a:r>
              <a:rPr lang="zh-CN" altLang="en-US" b="0" i="0" dirty="0">
                <a:solidFill>
                  <a:srgbClr val="1D2129"/>
                </a:solidFill>
                <a:effectLst/>
                <a:latin typeface="PingFangSC-Regular"/>
              </a:rPr>
              <a:t>名行人均匀分布在两侧的等候区。为了避免对实验结果的随机干扰，在图（</a:t>
            </a:r>
            <a:r>
              <a:rPr lang="en-US" altLang="zh-CN" b="0" i="0" dirty="0">
                <a:solidFill>
                  <a:srgbClr val="1D2129"/>
                </a:solidFill>
                <a:effectLst/>
                <a:latin typeface="PingFangSC-Regular"/>
              </a:rPr>
              <a:t>b</a:t>
            </a:r>
            <a:r>
              <a:rPr lang="zh-CN" altLang="en-US" b="0" i="0" dirty="0">
                <a:solidFill>
                  <a:srgbClr val="1D2129"/>
                </a:solidFill>
                <a:effectLst/>
                <a:latin typeface="PingFangSC-Regular"/>
              </a:rPr>
              <a:t>）中，每个模拟的开始处都固定了行人的位置，并将其目的地设置在走廊对面的末端。模拟中的走廊和行人与真实实验的比例相等。</a:t>
            </a:r>
            <a:endParaRPr lang="en-US" altLang="zh-CN" dirty="0">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a:solidFill>
                  <a:schemeClr val="tx1">
                    <a:lumMod val="85000"/>
                    <a:lumOff val="15000"/>
                  </a:schemeClr>
                </a:solidFill>
                <a:latin typeface="微软雅黑" panose="020B0503020204020204" pitchFamily="34" charset="-122"/>
                <a:ea typeface="微软雅黑" panose="020B0503020204020204" pitchFamily="34" charset="-122"/>
              </a:rPr>
              <a:t>数值模拟</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DCDB625-B286-F33D-C59C-8BB9DF4C0A8C}"/>
              </a:ext>
            </a:extLst>
          </p:cNvPr>
          <p:cNvPicPr>
            <a:picLocks noChangeAspect="1"/>
          </p:cNvPicPr>
          <p:nvPr/>
        </p:nvPicPr>
        <p:blipFill>
          <a:blip r:embed="rId3"/>
          <a:stretch>
            <a:fillRect/>
          </a:stretch>
        </p:blipFill>
        <p:spPr>
          <a:xfrm>
            <a:off x="2969945" y="4570306"/>
            <a:ext cx="7193903" cy="1760373"/>
          </a:xfrm>
          <a:prstGeom prst="rect">
            <a:avLst/>
          </a:prstGeom>
        </p:spPr>
      </p:pic>
    </p:spTree>
    <p:extLst>
      <p:ext uri="{BB962C8B-B14F-4D97-AF65-F5344CB8AC3E}">
        <p14:creationId xmlns:p14="http://schemas.microsoft.com/office/powerpoint/2010/main" val="2193931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260842" y="2628492"/>
            <a:ext cx="5523722" cy="1601016"/>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与所提出的模型相关的主要参数详见该表。此处考虑到行人在高密度情况下存在侧肩行为会导致行人半径略小于正常模拟下的行人半径。此外，异质性和预期参数的值是由“分心”实验中的规律决定的。</a:t>
            </a:r>
            <a:endParaRPr lang="en-US" altLang="zh-CN" dirty="0"/>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数值模拟</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8488" y="2361671"/>
            <a:ext cx="3838696" cy="2134658"/>
          </a:xfrm>
          <a:prstGeom prst="rect">
            <a:avLst/>
          </a:prstGeom>
        </p:spPr>
      </p:pic>
    </p:spTree>
    <p:extLst>
      <p:ext uri="{BB962C8B-B14F-4D97-AF65-F5344CB8AC3E}">
        <p14:creationId xmlns:p14="http://schemas.microsoft.com/office/powerpoint/2010/main" val="591160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307001" y="1962658"/>
            <a:ext cx="5523722" cy="2764411"/>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模型验证</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从图</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可以看出，正常行人对对面行人的方向有预判。经过短暂调整后，行人流量迅速形成稳定的人流。然而，如图</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所示，前方分心的行人无法准确预测对面行人的运动，甚至无法注意到迎面而来的行人，这可能导致大转弯和局部干扰，但经过一段时间后，仍然可以检测到稳定现象，这与实验观察一致。</a:t>
            </a:r>
            <a:endParaRPr lang="en-US" altLang="zh-CN" dirty="0"/>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数值模拟</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0764" y="2460220"/>
            <a:ext cx="3674237" cy="2157086"/>
          </a:xfrm>
          <a:prstGeom prst="rect">
            <a:avLst/>
          </a:prstGeom>
        </p:spPr>
      </p:pic>
      <p:sp>
        <p:nvSpPr>
          <p:cNvPr id="6" name="文本框 5">
            <a:extLst>
              <a:ext uri="{FF2B5EF4-FFF2-40B4-BE49-F238E27FC236}">
                <a16:creationId xmlns:a16="http://schemas.microsoft.com/office/drawing/2014/main" id="{D74048F2-9B0D-5965-32EB-60772367A674}"/>
              </a:ext>
            </a:extLst>
          </p:cNvPr>
          <p:cNvSpPr txBox="1"/>
          <p:nvPr/>
        </p:nvSpPr>
        <p:spPr>
          <a:xfrm>
            <a:off x="2210764" y="4741472"/>
            <a:ext cx="3850928" cy="1169551"/>
          </a:xfrm>
          <a:prstGeom prst="rect">
            <a:avLst/>
          </a:prstGeom>
          <a:noFill/>
        </p:spPr>
        <p:txBody>
          <a:bodyPr wrap="square">
            <a:spAutoFit/>
          </a:bodyPr>
          <a:lstStyle/>
          <a:p>
            <a:r>
              <a:rPr lang="zh-CN" altLang="en-US" sz="1400" b="0" i="0" dirty="0">
                <a:solidFill>
                  <a:srgbClr val="1D2129"/>
                </a:solidFill>
                <a:effectLst/>
                <a:latin typeface="PingFangSC-Regular"/>
              </a:rPr>
              <a:t>不同条件下人流形成过程。</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a</a:t>
            </a:r>
            <a:r>
              <a:rPr lang="zh-CN" altLang="en-US" sz="1400" b="0" i="0" dirty="0">
                <a:solidFill>
                  <a:srgbClr val="1D2129"/>
                </a:solidFill>
                <a:effectLst/>
                <a:latin typeface="PingFangSC-Regular"/>
              </a:rPr>
              <a:t>） 一群普通的行人。</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b</a:t>
            </a:r>
            <a:r>
              <a:rPr lang="zh-CN" altLang="en-US" sz="1400" b="0" i="0" dirty="0">
                <a:solidFill>
                  <a:srgbClr val="1D2129"/>
                </a:solidFill>
                <a:effectLst/>
                <a:latin typeface="PingFangSC-Regular"/>
              </a:rPr>
              <a:t>） 前方有一群分心的行人。黄色和蓝色圆圈表示向左和向右行走的行人，深蓝色圆圈表示分心的行人。</a:t>
            </a:r>
            <a:endParaRPr lang="zh-CN" altLang="en-US" sz="1400" dirty="0"/>
          </a:p>
        </p:txBody>
      </p:sp>
    </p:spTree>
    <p:extLst>
      <p:ext uri="{BB962C8B-B14F-4D97-AF65-F5344CB8AC3E}">
        <p14:creationId xmlns:p14="http://schemas.microsoft.com/office/powerpoint/2010/main" val="3152298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241687" y="1601737"/>
            <a:ext cx="5523722" cy="4315605"/>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模型验证</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）中“正常”人群的平均步行速度在行人交互处略有下降，当互动变得稳定时恢复正常。对于“前方干扰”组的行人，平均步行速度在交互点前显著下降，但在随后的阶段也恢复到正常水平。</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头部行人的分散会导致行人流动的局部扰动，进而导致两组之间的速度差异。同样，这种影响也反映在图（</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）中人流量的均匀性参数中。“前方干扰”组的行人流量在到达稳定人流时略有延迟，但稳定状态下的带状指数是一致的，在反向人流分离后，由于行人的自由行走，波段指数会继续下降。</a:t>
            </a:r>
            <a:endParaRPr lang="en-US" altLang="zh-CN" dirty="0"/>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数值模拟</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0764" y="2684290"/>
            <a:ext cx="3674237" cy="1708946"/>
          </a:xfrm>
          <a:prstGeom prst="rect">
            <a:avLst/>
          </a:prstGeom>
        </p:spPr>
      </p:pic>
      <p:sp>
        <p:nvSpPr>
          <p:cNvPr id="6" name="文本框 5">
            <a:extLst>
              <a:ext uri="{FF2B5EF4-FFF2-40B4-BE49-F238E27FC236}">
                <a16:creationId xmlns:a16="http://schemas.microsoft.com/office/drawing/2014/main" id="{D74048F2-9B0D-5965-32EB-60772367A674}"/>
              </a:ext>
            </a:extLst>
          </p:cNvPr>
          <p:cNvSpPr txBox="1"/>
          <p:nvPr/>
        </p:nvSpPr>
        <p:spPr>
          <a:xfrm>
            <a:off x="2210764" y="4741472"/>
            <a:ext cx="3850928" cy="1384995"/>
          </a:xfrm>
          <a:prstGeom prst="rect">
            <a:avLst/>
          </a:prstGeom>
          <a:noFill/>
        </p:spPr>
        <p:txBody>
          <a:bodyPr wrap="square">
            <a:spAutoFit/>
          </a:bodyPr>
          <a:lstStyle/>
          <a:p>
            <a:r>
              <a:rPr lang="zh-CN" altLang="en-US" sz="1400" b="0" i="0" dirty="0">
                <a:solidFill>
                  <a:srgbClr val="1D2129"/>
                </a:solidFill>
                <a:effectLst/>
                <a:latin typeface="PingFangSC-Regular"/>
              </a:rPr>
              <a:t>行人互动的动态过程。</a:t>
            </a:r>
            <a:endParaRPr lang="en-US" altLang="zh-CN" sz="1400" b="0" i="0" dirty="0">
              <a:solidFill>
                <a:srgbClr val="1D2129"/>
              </a:solidFill>
              <a:effectLst/>
              <a:latin typeface="PingFangSC-Regular"/>
            </a:endParaRPr>
          </a:p>
          <a:p>
            <a:r>
              <a:rPr lang="en-US" altLang="zh-CN" sz="1400" b="0" i="0" dirty="0">
                <a:solidFill>
                  <a:srgbClr val="1D2129"/>
                </a:solidFill>
                <a:effectLst/>
                <a:latin typeface="PingFangSC-Regular"/>
              </a:rPr>
              <a:t>(a)</a:t>
            </a:r>
            <a:r>
              <a:rPr lang="zh-CN" altLang="en-US" sz="1400" b="0" i="0" dirty="0">
                <a:solidFill>
                  <a:srgbClr val="1D2129"/>
                </a:solidFill>
                <a:effectLst/>
                <a:latin typeface="PingFangSC-Regular"/>
              </a:rPr>
              <a:t>平均行人速度随时间的函数。</a:t>
            </a:r>
            <a:endParaRPr lang="en-US" altLang="zh-CN" sz="1400" b="0" i="0" dirty="0">
              <a:solidFill>
                <a:srgbClr val="1D2129"/>
              </a:solidFill>
              <a:effectLst/>
              <a:latin typeface="PingFangSC-Regular"/>
            </a:endParaRPr>
          </a:p>
          <a:p>
            <a:r>
              <a:rPr lang="en-US" altLang="zh-CN" sz="1400" b="0" i="0" dirty="0">
                <a:solidFill>
                  <a:srgbClr val="1D2129"/>
                </a:solidFill>
                <a:effectLst/>
                <a:latin typeface="PingFangSC-Regular"/>
              </a:rPr>
              <a:t>(b)</a:t>
            </a:r>
            <a:r>
              <a:rPr lang="zh-CN" altLang="en-US" sz="1400" b="0" i="0" dirty="0">
                <a:solidFill>
                  <a:srgbClr val="1D2129"/>
                </a:solidFill>
                <a:effectLst/>
                <a:latin typeface="PingFangSC-Regular"/>
              </a:rPr>
              <a:t>波段指数随时间的变化。</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其中紫色线和蓝色线分别代表“正常”和“前方干扰”的行人流量，并使用不同色块来区分不同的交互时段。</a:t>
            </a:r>
            <a:endParaRPr lang="zh-CN" altLang="en-US" sz="1400" dirty="0"/>
          </a:p>
        </p:txBody>
      </p:sp>
    </p:spTree>
    <p:extLst>
      <p:ext uri="{BB962C8B-B14F-4D97-AF65-F5344CB8AC3E}">
        <p14:creationId xmlns:p14="http://schemas.microsoft.com/office/powerpoint/2010/main" val="2634684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445627" y="1601737"/>
            <a:ext cx="5523722" cy="3928319"/>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模型验证</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从表中可以看出，“前方干扰”组的行人平均步行速度明显低于“后方干扰”组。与其他情况相比，“前方干扰”组与对照组差距更大，这表明前方分心的行人对行人流量的影响更大。图（</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）描述了不同组中人流形成的开始时间，定义为带指数</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）首次超过</a:t>
            </a:r>
            <a:r>
              <a:rPr lang="en-US" altLang="zh-CN" dirty="0">
                <a:latin typeface="微软雅黑" panose="020B0503020204020204" pitchFamily="34" charset="-122"/>
                <a:ea typeface="微软雅黑" panose="020B0503020204020204" pitchFamily="34" charset="-122"/>
              </a:rPr>
              <a:t>0.8</a:t>
            </a:r>
            <a:r>
              <a:rPr lang="zh-CN" altLang="en-US" dirty="0">
                <a:latin typeface="微软雅黑" panose="020B0503020204020204" pitchFamily="34" charset="-122"/>
                <a:ea typeface="微软雅黑" panose="020B0503020204020204" pitchFamily="34" charset="-122"/>
              </a:rPr>
              <a:t>的时间。由于分心行人的干扰，人流形成时间与步行速度呈负相关。</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总体而言，这些结果和统计检验与实验结果证明了所提出模型的有效性。</a:t>
            </a:r>
            <a:endParaRPr lang="en-US" altLang="zh-CN" dirty="0">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数值模拟</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44116" y="2036971"/>
            <a:ext cx="3602259" cy="1708946"/>
          </a:xfrm>
          <a:prstGeom prst="rect">
            <a:avLst/>
          </a:prstGeom>
        </p:spPr>
      </p:pic>
      <p:sp>
        <p:nvSpPr>
          <p:cNvPr id="6" name="文本框 5">
            <a:extLst>
              <a:ext uri="{FF2B5EF4-FFF2-40B4-BE49-F238E27FC236}">
                <a16:creationId xmlns:a16="http://schemas.microsoft.com/office/drawing/2014/main" id="{D74048F2-9B0D-5965-32EB-60772367A674}"/>
              </a:ext>
            </a:extLst>
          </p:cNvPr>
          <p:cNvSpPr txBox="1"/>
          <p:nvPr/>
        </p:nvSpPr>
        <p:spPr>
          <a:xfrm>
            <a:off x="2364651" y="3839962"/>
            <a:ext cx="3850928" cy="738664"/>
          </a:xfrm>
          <a:prstGeom prst="rect">
            <a:avLst/>
          </a:prstGeom>
          <a:noFill/>
        </p:spPr>
        <p:txBody>
          <a:bodyPr wrap="square">
            <a:spAutoFit/>
          </a:bodyPr>
          <a:lstStyle/>
          <a:p>
            <a:r>
              <a:rPr lang="zh-CN" altLang="en-US" sz="1400" b="0" i="0" dirty="0">
                <a:solidFill>
                  <a:srgbClr val="1D2129"/>
                </a:solidFill>
                <a:effectLst/>
                <a:latin typeface="PingFangSC-Regular"/>
              </a:rPr>
              <a:t>不同人群之间行人互动的比较。</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a</a:t>
            </a:r>
            <a:r>
              <a:rPr lang="zh-CN" altLang="en-US" sz="1400" b="0" i="0" dirty="0">
                <a:solidFill>
                  <a:srgbClr val="1D2129"/>
                </a:solidFill>
                <a:effectLst/>
                <a:latin typeface="PingFangSC-Regular"/>
              </a:rPr>
              <a:t>） 每种情况下行人的步行速度。</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b</a:t>
            </a:r>
            <a:r>
              <a:rPr lang="zh-CN" altLang="en-US" sz="1400" b="0" i="0" dirty="0">
                <a:solidFill>
                  <a:srgbClr val="1D2129"/>
                </a:solidFill>
                <a:effectLst/>
                <a:latin typeface="PingFangSC-Regular"/>
              </a:rPr>
              <a:t>） 每种情况下车道形成的起始点。</a:t>
            </a:r>
            <a:endParaRPr lang="zh-CN" altLang="en-US" sz="1400" dirty="0"/>
          </a:p>
        </p:txBody>
      </p:sp>
      <p:pic>
        <p:nvPicPr>
          <p:cNvPr id="7" name="图片 6">
            <a:extLst>
              <a:ext uri="{FF2B5EF4-FFF2-40B4-BE49-F238E27FC236}">
                <a16:creationId xmlns:a16="http://schemas.microsoft.com/office/drawing/2014/main" id="{8C669B5E-E2D8-2CBF-DC9E-5A31DB50D3A5}"/>
              </a:ext>
            </a:extLst>
          </p:cNvPr>
          <p:cNvPicPr>
            <a:picLocks noChangeAspect="1"/>
          </p:cNvPicPr>
          <p:nvPr/>
        </p:nvPicPr>
        <p:blipFill>
          <a:blip r:embed="rId4"/>
          <a:stretch>
            <a:fillRect/>
          </a:stretch>
        </p:blipFill>
        <p:spPr>
          <a:xfrm>
            <a:off x="2144116" y="4578626"/>
            <a:ext cx="4145639" cy="2141406"/>
          </a:xfrm>
          <a:prstGeom prst="rect">
            <a:avLst/>
          </a:prstGeom>
        </p:spPr>
      </p:pic>
    </p:spTree>
    <p:extLst>
      <p:ext uri="{BB962C8B-B14F-4D97-AF65-F5344CB8AC3E}">
        <p14:creationId xmlns:p14="http://schemas.microsoft.com/office/powerpoint/2010/main" val="2042166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594916" y="1720739"/>
            <a:ext cx="4872406" cy="3540521"/>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预期和异质性对</a:t>
            </a:r>
            <a:r>
              <a:rPr lang="zh-CN" altLang="en-US" dirty="0">
                <a:solidFill>
                  <a:srgbClr val="1D2129"/>
                </a:solidFill>
                <a:latin typeface="PingFangSC-Regular"/>
              </a:rPr>
              <a:t>人流</a:t>
            </a:r>
            <a:r>
              <a:rPr lang="zh-CN" altLang="en-US" b="0" i="0" dirty="0">
                <a:solidFill>
                  <a:srgbClr val="1D2129"/>
                </a:solidFill>
                <a:effectLst/>
                <a:latin typeface="PingFangSC-Regular"/>
              </a:rPr>
              <a:t>形成的影响</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）中，平均速度随着注意力参数的增加而增加，直到注意力参数达到</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时趋于稳定。较小的注意力参数意味着行人流动更加混乱。类似的，人流形成的开始随着注意力参数的增加而减少</a:t>
            </a:r>
            <a:r>
              <a:rPr lang="zh-CN" altLang="en-US" dirty="0">
                <a:solidFill>
                  <a:srgbClr val="1D2129"/>
                </a:solidFill>
                <a:latin typeface="PingFangSC-Regular"/>
                <a:ea typeface="微软雅黑" panose="020B0503020204020204" pitchFamily="34" charset="-122"/>
              </a:rPr>
              <a:t>，</a:t>
            </a:r>
            <a:r>
              <a:rPr lang="zh-CN" altLang="en-US" b="0" i="0" dirty="0">
                <a:solidFill>
                  <a:srgbClr val="1D2129"/>
                </a:solidFill>
                <a:effectLst/>
                <a:latin typeface="PingFangSC-Regular"/>
              </a:rPr>
              <a:t>这是行人分心造成局部混乱的必然结果。此外，图（</a:t>
            </a:r>
            <a:r>
              <a:rPr lang="en-US" altLang="zh-CN" b="0" i="0" dirty="0">
                <a:solidFill>
                  <a:srgbClr val="1D2129"/>
                </a:solidFill>
                <a:effectLst/>
                <a:latin typeface="PingFangSC-Regular"/>
              </a:rPr>
              <a:t>a</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b</a:t>
            </a:r>
            <a:r>
              <a:rPr lang="zh-CN" altLang="en-US" b="0" i="0" dirty="0">
                <a:solidFill>
                  <a:srgbClr val="1D2129"/>
                </a:solidFill>
                <a:effectLst/>
                <a:latin typeface="PingFangSC-Regular"/>
              </a:rPr>
              <a:t>）表明，如果注意力参数超过临界值，则更有可能诱导人流形成。</a:t>
            </a:r>
            <a:endParaRPr lang="en-US" altLang="zh-CN" dirty="0">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数值模拟</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64651" y="2036969"/>
            <a:ext cx="3084123" cy="2908062"/>
          </a:xfrm>
          <a:prstGeom prst="rect">
            <a:avLst/>
          </a:prstGeom>
        </p:spPr>
      </p:pic>
      <p:sp>
        <p:nvSpPr>
          <p:cNvPr id="6" name="文本框 5">
            <a:extLst>
              <a:ext uri="{FF2B5EF4-FFF2-40B4-BE49-F238E27FC236}">
                <a16:creationId xmlns:a16="http://schemas.microsoft.com/office/drawing/2014/main" id="{D74048F2-9B0D-5965-32EB-60772367A674}"/>
              </a:ext>
            </a:extLst>
          </p:cNvPr>
          <p:cNvSpPr txBox="1"/>
          <p:nvPr/>
        </p:nvSpPr>
        <p:spPr>
          <a:xfrm>
            <a:off x="2210764" y="4945031"/>
            <a:ext cx="3850928" cy="1815882"/>
          </a:xfrm>
          <a:prstGeom prst="rect">
            <a:avLst/>
          </a:prstGeom>
          <a:noFill/>
        </p:spPr>
        <p:txBody>
          <a:bodyPr wrap="square">
            <a:spAutoFit/>
          </a:bodyPr>
          <a:lstStyle/>
          <a:p>
            <a:r>
              <a:rPr lang="zh-CN" altLang="en-US" sz="1400" b="0" i="0" dirty="0">
                <a:solidFill>
                  <a:srgbClr val="1D2129"/>
                </a:solidFill>
                <a:effectLst/>
                <a:latin typeface="PingFangSC-Regular"/>
              </a:rPr>
              <a:t>参数对人流量相互作用的影响。</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a</a:t>
            </a:r>
            <a:r>
              <a:rPr lang="zh-CN" altLang="en-US" sz="1400" b="0" i="0" dirty="0">
                <a:solidFill>
                  <a:srgbClr val="1D2129"/>
                </a:solidFill>
                <a:effectLst/>
                <a:latin typeface="PingFangSC-Regular"/>
              </a:rPr>
              <a:t>） 速度特征</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b</a:t>
            </a:r>
            <a:r>
              <a:rPr lang="zh-CN" altLang="en-US" sz="1400" b="0" i="0" dirty="0">
                <a:solidFill>
                  <a:srgbClr val="1D2129"/>
                </a:solidFill>
                <a:effectLst/>
                <a:latin typeface="PingFangSC-Regular"/>
              </a:rPr>
              <a:t>）不同注意力参数下的人流特征。每个数据集是</a:t>
            </a:r>
            <a:r>
              <a:rPr lang="en-US" altLang="zh-CN" sz="1400" b="0" i="0" dirty="0">
                <a:solidFill>
                  <a:srgbClr val="1D2129"/>
                </a:solidFill>
                <a:effectLst/>
                <a:latin typeface="PingFangSC-Regular"/>
              </a:rPr>
              <a:t>25</a:t>
            </a:r>
            <a:r>
              <a:rPr lang="zh-CN" altLang="en-US" sz="1400" b="0" i="0" dirty="0">
                <a:solidFill>
                  <a:srgbClr val="1D2129"/>
                </a:solidFill>
                <a:effectLst/>
                <a:latin typeface="PingFangSC-Regular"/>
              </a:rPr>
              <a:t>次试验的平均结果。用橙色方框标记的间隔放大显示。</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c</a:t>
            </a:r>
            <a:r>
              <a:rPr lang="zh-CN" altLang="en-US" sz="1400" b="0" i="0" dirty="0">
                <a:solidFill>
                  <a:srgbClr val="1D2129"/>
                </a:solidFill>
                <a:effectLst/>
                <a:latin typeface="PingFangSC-Regular"/>
              </a:rPr>
              <a:t>） 人流特征</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d</a:t>
            </a:r>
            <a:r>
              <a:rPr lang="zh-CN" altLang="en-US" sz="1400" b="0" i="0" dirty="0">
                <a:solidFill>
                  <a:srgbClr val="1D2129"/>
                </a:solidFill>
                <a:effectLst/>
                <a:latin typeface="PingFangSC-Regular"/>
              </a:rPr>
              <a:t>）不同异质性系数下的速度特征。颜色越深，表示异质性系数越小。</a:t>
            </a:r>
            <a:endParaRPr lang="zh-CN" altLang="en-US" sz="1400" dirty="0"/>
          </a:p>
        </p:txBody>
      </p:sp>
    </p:spTree>
    <p:extLst>
      <p:ext uri="{BB962C8B-B14F-4D97-AF65-F5344CB8AC3E}">
        <p14:creationId xmlns:p14="http://schemas.microsoft.com/office/powerpoint/2010/main" val="1434828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5" name="组合 34"/>
          <p:cNvGrpSpPr/>
          <p:nvPr/>
        </p:nvGrpSpPr>
        <p:grpSpPr>
          <a:xfrm>
            <a:off x="793221" y="2806467"/>
            <a:ext cx="1392667" cy="1392667"/>
            <a:chOff x="793221" y="2806467"/>
            <a:chExt cx="1392667" cy="1392667"/>
          </a:xfrm>
        </p:grpSpPr>
        <p:sp>
          <p:nvSpPr>
            <p:cNvPr id="3" name="椭圆 2"/>
            <p:cNvSpPr/>
            <p:nvPr/>
          </p:nvSpPr>
          <p:spPr>
            <a:xfrm>
              <a:off x="793221"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4" name="Freeform 11"/>
            <p:cNvSpPr/>
            <p:nvPr/>
          </p:nvSpPr>
          <p:spPr bwMode="auto">
            <a:xfrm>
              <a:off x="917400" y="3225086"/>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grpSp>
        <p:nvGrpSpPr>
          <p:cNvPr id="36" name="组合 35"/>
          <p:cNvGrpSpPr/>
          <p:nvPr/>
        </p:nvGrpSpPr>
        <p:grpSpPr>
          <a:xfrm>
            <a:off x="3807536" y="2806467"/>
            <a:ext cx="1392667" cy="1392667"/>
            <a:chOff x="3053956" y="2806467"/>
            <a:chExt cx="1392667" cy="1392667"/>
          </a:xfrm>
        </p:grpSpPr>
        <p:sp>
          <p:nvSpPr>
            <p:cNvPr id="6" name="椭圆 5"/>
            <p:cNvSpPr/>
            <p:nvPr/>
          </p:nvSpPr>
          <p:spPr>
            <a:xfrm>
              <a:off x="3053956"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7" name="Freeform 7"/>
            <p:cNvSpPr>
              <a:spLocks noEditPoints="1"/>
            </p:cNvSpPr>
            <p:nvPr/>
          </p:nvSpPr>
          <p:spPr bwMode="auto">
            <a:xfrm>
              <a:off x="3276000" y="3136654"/>
              <a:ext cx="926224" cy="759021"/>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grpSp>
        <p:nvGrpSpPr>
          <p:cNvPr id="38" name="组合 37"/>
          <p:cNvGrpSpPr/>
          <p:nvPr/>
        </p:nvGrpSpPr>
        <p:grpSpPr>
          <a:xfrm>
            <a:off x="6821851" y="2806467"/>
            <a:ext cx="1392667" cy="1392667"/>
            <a:chOff x="7575429" y="2806467"/>
            <a:chExt cx="1392667" cy="1392667"/>
          </a:xfrm>
        </p:grpSpPr>
        <p:sp>
          <p:nvSpPr>
            <p:cNvPr id="12" name="椭圆 11"/>
            <p:cNvSpPr/>
            <p:nvPr/>
          </p:nvSpPr>
          <p:spPr>
            <a:xfrm>
              <a:off x="7575429"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3" name="组合 12"/>
            <p:cNvGrpSpPr/>
            <p:nvPr/>
          </p:nvGrpSpPr>
          <p:grpSpPr>
            <a:xfrm>
              <a:off x="7809898" y="3166582"/>
              <a:ext cx="923728" cy="628214"/>
              <a:chOff x="3897313" y="2016126"/>
              <a:chExt cx="749300" cy="509588"/>
            </a:xfrm>
            <a:solidFill>
              <a:schemeClr val="bg1"/>
            </a:solidFill>
          </p:grpSpPr>
          <p:sp>
            <p:nvSpPr>
              <p:cNvPr id="14"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3"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4"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grpSp>
        <p:nvGrpSpPr>
          <p:cNvPr id="39" name="组合 38"/>
          <p:cNvGrpSpPr/>
          <p:nvPr/>
        </p:nvGrpSpPr>
        <p:grpSpPr>
          <a:xfrm>
            <a:off x="9836165" y="2806467"/>
            <a:ext cx="1392667" cy="1392667"/>
            <a:chOff x="9836165" y="2806467"/>
            <a:chExt cx="1392667" cy="1392667"/>
          </a:xfrm>
        </p:grpSpPr>
        <p:sp>
          <p:nvSpPr>
            <p:cNvPr id="26" name="椭圆 25"/>
            <p:cNvSpPr/>
            <p:nvPr/>
          </p:nvSpPr>
          <p:spPr>
            <a:xfrm>
              <a:off x="9836165"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7" name="Freeform 5"/>
            <p:cNvSpPr>
              <a:spLocks noEditPoints="1"/>
            </p:cNvSpPr>
            <p:nvPr/>
          </p:nvSpPr>
          <p:spPr bwMode="auto">
            <a:xfrm>
              <a:off x="10301566" y="3055053"/>
              <a:ext cx="548460" cy="811071"/>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8" name="矩形 27"/>
          <p:cNvSpPr/>
          <p:nvPr/>
        </p:nvSpPr>
        <p:spPr>
          <a:xfrm>
            <a:off x="781667"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文献综述</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3796676"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6811685"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结果分析</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9826693"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总结展望</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文本框 1"/>
          <p:cNvSpPr txBox="1">
            <a:spLocks noChangeArrowheads="1"/>
          </p:cNvSpPr>
          <p:nvPr/>
        </p:nvSpPr>
        <p:spPr bwMode="auto">
          <a:xfrm>
            <a:off x="234049" y="331824"/>
            <a:ext cx="3655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lang="zh-CN" altLang="en-US" sz="3200" dirty="0">
                <a:solidFill>
                  <a:schemeClr val="tx1">
                    <a:lumMod val="85000"/>
                    <a:lumOff val="15000"/>
                  </a:schemeClr>
                </a:solidFill>
                <a:latin typeface="+mn-lt"/>
              </a:rPr>
              <a:t>目录 </a:t>
            </a:r>
            <a:r>
              <a:rPr lang="en-US" altLang="zh-CN" sz="3200" dirty="0">
                <a:solidFill>
                  <a:schemeClr val="tx1">
                    <a:lumMod val="85000"/>
                    <a:lumOff val="15000"/>
                  </a:schemeClr>
                </a:solidFill>
                <a:latin typeface="+mn-lt"/>
              </a:rPr>
              <a:t>/ </a:t>
            </a:r>
            <a:r>
              <a:rPr lang="en-US" altLang="zh-CN" sz="2400" dirty="0">
                <a:solidFill>
                  <a:schemeClr val="tx1">
                    <a:lumMod val="85000"/>
                    <a:lumOff val="15000"/>
                  </a:schemeClr>
                </a:solidFill>
                <a:latin typeface="+mn-lt"/>
              </a:rPr>
              <a:t>CONTENTS</a:t>
            </a:r>
            <a:endParaRPr lang="zh-CN" altLang="en-US" sz="2400" dirty="0">
              <a:solidFill>
                <a:schemeClr val="tx1">
                  <a:lumMod val="85000"/>
                  <a:lumOff val="15000"/>
                </a:schemeClr>
              </a:solidFill>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585585" y="1478144"/>
            <a:ext cx="4872406" cy="5091715"/>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预期和异质性对</a:t>
            </a:r>
            <a:r>
              <a:rPr lang="zh-CN" altLang="en-US" dirty="0">
                <a:solidFill>
                  <a:srgbClr val="1D2129"/>
                </a:solidFill>
                <a:latin typeface="PingFangSC-Regular"/>
              </a:rPr>
              <a:t>人流</a:t>
            </a:r>
            <a:r>
              <a:rPr lang="zh-CN" altLang="en-US" b="0" i="0" dirty="0">
                <a:solidFill>
                  <a:srgbClr val="1D2129"/>
                </a:solidFill>
                <a:effectLst/>
                <a:latin typeface="PingFangSC-Regular"/>
              </a:rPr>
              <a:t>形成的影响</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）可以看出，人流形成开始的平均值和方差随着速度异质性的增加而在一定程度上扩大。较大的速度异质性带来了后方行人向前追赶的行为，从而破坏了行人最初的排队状态，导致行人流动的局部无序。</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揭示了速度异质性参数对行人流平均速度的影响，即异质性参数越大，平均速度越小，方差越大。大的变化可能是由双向流动中发生的“加热冻结”的随机性引起的，这是一种特殊的自组织现象，即通过增强系统的波动，从流体状态获得具有更高能量的系统结晶状态。</a:t>
            </a:r>
            <a:endParaRPr lang="en-US" altLang="zh-CN" dirty="0">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数值模拟</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64651" y="2036969"/>
            <a:ext cx="3084123" cy="2908062"/>
          </a:xfrm>
          <a:prstGeom prst="rect">
            <a:avLst/>
          </a:prstGeom>
        </p:spPr>
      </p:pic>
      <p:sp>
        <p:nvSpPr>
          <p:cNvPr id="6" name="文本框 5">
            <a:extLst>
              <a:ext uri="{FF2B5EF4-FFF2-40B4-BE49-F238E27FC236}">
                <a16:creationId xmlns:a16="http://schemas.microsoft.com/office/drawing/2014/main" id="{D74048F2-9B0D-5965-32EB-60772367A674}"/>
              </a:ext>
            </a:extLst>
          </p:cNvPr>
          <p:cNvSpPr txBox="1"/>
          <p:nvPr/>
        </p:nvSpPr>
        <p:spPr>
          <a:xfrm>
            <a:off x="2210764" y="4945031"/>
            <a:ext cx="3850928" cy="1815882"/>
          </a:xfrm>
          <a:prstGeom prst="rect">
            <a:avLst/>
          </a:prstGeom>
          <a:noFill/>
        </p:spPr>
        <p:txBody>
          <a:bodyPr wrap="square">
            <a:spAutoFit/>
          </a:bodyPr>
          <a:lstStyle/>
          <a:p>
            <a:r>
              <a:rPr lang="zh-CN" altLang="en-US" sz="1400" b="0" i="0" dirty="0">
                <a:solidFill>
                  <a:srgbClr val="1D2129"/>
                </a:solidFill>
                <a:effectLst/>
                <a:latin typeface="PingFangSC-Regular"/>
              </a:rPr>
              <a:t>参数对人流量相互作用的影响。</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a</a:t>
            </a:r>
            <a:r>
              <a:rPr lang="zh-CN" altLang="en-US" sz="1400" b="0" i="0" dirty="0">
                <a:solidFill>
                  <a:srgbClr val="1D2129"/>
                </a:solidFill>
                <a:effectLst/>
                <a:latin typeface="PingFangSC-Regular"/>
              </a:rPr>
              <a:t>） 速度特征</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b</a:t>
            </a:r>
            <a:r>
              <a:rPr lang="zh-CN" altLang="en-US" sz="1400" b="0" i="0" dirty="0">
                <a:solidFill>
                  <a:srgbClr val="1D2129"/>
                </a:solidFill>
                <a:effectLst/>
                <a:latin typeface="PingFangSC-Regular"/>
              </a:rPr>
              <a:t>）不同注意力参数下的人流特征。每个数据集是</a:t>
            </a:r>
            <a:r>
              <a:rPr lang="en-US" altLang="zh-CN" sz="1400" b="0" i="0" dirty="0">
                <a:solidFill>
                  <a:srgbClr val="1D2129"/>
                </a:solidFill>
                <a:effectLst/>
                <a:latin typeface="PingFangSC-Regular"/>
              </a:rPr>
              <a:t>25</a:t>
            </a:r>
            <a:r>
              <a:rPr lang="zh-CN" altLang="en-US" sz="1400" b="0" i="0" dirty="0">
                <a:solidFill>
                  <a:srgbClr val="1D2129"/>
                </a:solidFill>
                <a:effectLst/>
                <a:latin typeface="PingFangSC-Regular"/>
              </a:rPr>
              <a:t>次试验的平均结果。用橙色方框标记的间隔放大显示。</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c</a:t>
            </a:r>
            <a:r>
              <a:rPr lang="zh-CN" altLang="en-US" sz="1400" b="0" i="0" dirty="0">
                <a:solidFill>
                  <a:srgbClr val="1D2129"/>
                </a:solidFill>
                <a:effectLst/>
                <a:latin typeface="PingFangSC-Regular"/>
              </a:rPr>
              <a:t>） 人流特征</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d</a:t>
            </a:r>
            <a:r>
              <a:rPr lang="zh-CN" altLang="en-US" sz="1400" b="0" i="0" dirty="0">
                <a:solidFill>
                  <a:srgbClr val="1D2129"/>
                </a:solidFill>
                <a:effectLst/>
                <a:latin typeface="PingFangSC-Regular"/>
              </a:rPr>
              <a:t>）不同异质性系数下的速度特征。颜色越深，表示异质性系数越小。</a:t>
            </a:r>
            <a:endParaRPr lang="zh-CN" altLang="en-US" sz="1400" dirty="0"/>
          </a:p>
        </p:txBody>
      </p:sp>
    </p:spTree>
    <p:extLst>
      <p:ext uri="{BB962C8B-B14F-4D97-AF65-F5344CB8AC3E}">
        <p14:creationId xmlns:p14="http://schemas.microsoft.com/office/powerpoint/2010/main" val="3847227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594915" y="1720739"/>
            <a:ext cx="4872406" cy="3540521"/>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预期和异质性对车道形成的影响</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在我们的模拟中，具有更高速度异质性的组代表了具有更多波动的系统，当波动超过临界值时，波动会阻止车道的形成。随后，一些反向行驶的行人会频繁地阻塞另一名行人，这往往会导致不稳定的拥堵。拥堵偶尔会在很长一段时间内形成垂直于行人运动方向的水平界面。拥挤状态形成和消失的随机性导致具有较大速度异质性的行人群体的较大变化。</a:t>
            </a:r>
            <a:endParaRPr lang="en-US" altLang="zh-CN" dirty="0">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数值模拟</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64651" y="2036969"/>
            <a:ext cx="3084123" cy="2908062"/>
          </a:xfrm>
          <a:prstGeom prst="rect">
            <a:avLst/>
          </a:prstGeom>
        </p:spPr>
      </p:pic>
      <p:sp>
        <p:nvSpPr>
          <p:cNvPr id="6" name="文本框 5">
            <a:extLst>
              <a:ext uri="{FF2B5EF4-FFF2-40B4-BE49-F238E27FC236}">
                <a16:creationId xmlns:a16="http://schemas.microsoft.com/office/drawing/2014/main" id="{D74048F2-9B0D-5965-32EB-60772367A674}"/>
              </a:ext>
            </a:extLst>
          </p:cNvPr>
          <p:cNvSpPr txBox="1"/>
          <p:nvPr/>
        </p:nvSpPr>
        <p:spPr>
          <a:xfrm>
            <a:off x="2210764" y="4945031"/>
            <a:ext cx="3850928" cy="1815882"/>
          </a:xfrm>
          <a:prstGeom prst="rect">
            <a:avLst/>
          </a:prstGeom>
          <a:noFill/>
        </p:spPr>
        <p:txBody>
          <a:bodyPr wrap="square">
            <a:spAutoFit/>
          </a:bodyPr>
          <a:lstStyle/>
          <a:p>
            <a:r>
              <a:rPr lang="zh-CN" altLang="en-US" sz="1400" b="0" i="0" dirty="0">
                <a:solidFill>
                  <a:srgbClr val="1D2129"/>
                </a:solidFill>
                <a:effectLst/>
                <a:latin typeface="PingFangSC-Regular"/>
              </a:rPr>
              <a:t>参数对人流量相互作用的影响。</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a</a:t>
            </a:r>
            <a:r>
              <a:rPr lang="zh-CN" altLang="en-US" sz="1400" b="0" i="0" dirty="0">
                <a:solidFill>
                  <a:srgbClr val="1D2129"/>
                </a:solidFill>
                <a:effectLst/>
                <a:latin typeface="PingFangSC-Regular"/>
              </a:rPr>
              <a:t>） 速度特征</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b</a:t>
            </a:r>
            <a:r>
              <a:rPr lang="zh-CN" altLang="en-US" sz="1400" b="0" i="0" dirty="0">
                <a:solidFill>
                  <a:srgbClr val="1D2129"/>
                </a:solidFill>
                <a:effectLst/>
                <a:latin typeface="PingFangSC-Regular"/>
              </a:rPr>
              <a:t>）不同注意力参数下的人流特征。每个数据集是</a:t>
            </a:r>
            <a:r>
              <a:rPr lang="en-US" altLang="zh-CN" sz="1400" b="0" i="0" dirty="0">
                <a:solidFill>
                  <a:srgbClr val="1D2129"/>
                </a:solidFill>
                <a:effectLst/>
                <a:latin typeface="PingFangSC-Regular"/>
              </a:rPr>
              <a:t>25</a:t>
            </a:r>
            <a:r>
              <a:rPr lang="zh-CN" altLang="en-US" sz="1400" b="0" i="0" dirty="0">
                <a:solidFill>
                  <a:srgbClr val="1D2129"/>
                </a:solidFill>
                <a:effectLst/>
                <a:latin typeface="PingFangSC-Regular"/>
              </a:rPr>
              <a:t>次试验的平均结果。用橙色方框标记的间隔放大显示。</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c</a:t>
            </a:r>
            <a:r>
              <a:rPr lang="zh-CN" altLang="en-US" sz="1400" b="0" i="0" dirty="0">
                <a:solidFill>
                  <a:srgbClr val="1D2129"/>
                </a:solidFill>
                <a:effectLst/>
                <a:latin typeface="PingFangSC-Regular"/>
              </a:rPr>
              <a:t>） 人流特征</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a:t>
            </a:r>
            <a:r>
              <a:rPr lang="en-US" altLang="zh-CN" sz="1400" b="0" i="0" dirty="0">
                <a:solidFill>
                  <a:srgbClr val="1D2129"/>
                </a:solidFill>
                <a:effectLst/>
                <a:latin typeface="PingFangSC-Regular"/>
              </a:rPr>
              <a:t>d</a:t>
            </a:r>
            <a:r>
              <a:rPr lang="zh-CN" altLang="en-US" sz="1400" b="0" i="0" dirty="0">
                <a:solidFill>
                  <a:srgbClr val="1D2129"/>
                </a:solidFill>
                <a:effectLst/>
                <a:latin typeface="PingFangSC-Regular"/>
              </a:rPr>
              <a:t>）不同异质性系数下的速度特征。颜色越深，表示异质性系数越小。</a:t>
            </a:r>
            <a:endParaRPr lang="zh-CN" altLang="en-US" sz="1400" dirty="0"/>
          </a:p>
        </p:txBody>
      </p:sp>
    </p:spTree>
    <p:extLst>
      <p:ext uri="{BB962C8B-B14F-4D97-AF65-F5344CB8AC3E}">
        <p14:creationId xmlns:p14="http://schemas.microsoft.com/office/powerpoint/2010/main" val="3427751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2210764" y="1752128"/>
                <a:ext cx="9022702" cy="3800336"/>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这里引入拥挤程度，直观地显示不同注意力参数下行人流量的拥挤状态，由下式给出：</a:t>
                </a:r>
                <a:endParaRPr lang="en-US" altLang="zh-CN" dirty="0">
                  <a:solidFill>
                    <a:srgbClr val="1D2129"/>
                  </a:solidFill>
                  <a:latin typeface="PingFangSC-Regular"/>
                </a:endParaRPr>
              </a:p>
              <a:p>
                <a:pPr indent="457200" defTabSz="683895">
                  <a:lnSpc>
                    <a:spcPct val="14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𝐶𝑙</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fPr>
                        <m:num>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𝑚𝑎𝑥</m:t>
                          </m:r>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𝑟</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𝑧</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𝑚𝑖𝑛</m:t>
                          </m:r>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𝑟</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𝑧</m:t>
                                  </m:r>
                                </m:sub>
                              </m:sSub>
                            </m:e>
                          </m:d>
                        </m:num>
                        <m:den>
                          <m:d>
                            <m:dPr>
                              <m:begChr m:val="|"/>
                              <m:end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acc>
                                <m:accPr>
                                  <m: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𝑣</m:t>
                                  </m:r>
                                </m:e>
                              </m:acc>
                            </m:e>
                          </m:d>
                        </m:den>
                      </m:f>
                    </m:oMath>
                  </m:oMathPara>
                </a14:m>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dirty="0">
                    <a:latin typeface="Arial" panose="020B0604020202020204" pitchFamily="34" charset="0"/>
                    <a:ea typeface="微软雅黑" panose="020B0503020204020204" pitchFamily="34" charset="-122"/>
                    <a:sym typeface="Arial" panose="020B0604020202020204" pitchFamily="34" charset="0"/>
                  </a:rPr>
                  <a:t>其中，</a:t>
                </a:r>
                <a:r>
                  <a:rPr lang="en-US" altLang="zh-CN" b="0" dirty="0">
                    <a:ea typeface="微软雅黑" panose="020B0503020204020204" pitchFamily="34" charset="-122"/>
                    <a:sym typeface="Arial" panose="020B0604020202020204" pitchFamily="34" charset="0"/>
                  </a:rPr>
                  <a:t> </a:t>
                </a:r>
                <a14:m>
                  <m:oMath xmlns:m="http://schemas.openxmlformats.org/officeDocument/2006/math">
                    <m:d>
                      <m:dPr>
                        <m:begChr m:val="|"/>
                        <m:end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acc>
                          <m:accPr>
                            <m: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𝑣</m:t>
                            </m:r>
                          </m:e>
                        </m:acc>
                      </m:e>
                    </m:d>
                  </m:oMath>
                </a14:m>
                <a:r>
                  <a:rPr lang="zh-CN" altLang="en-US" dirty="0">
                    <a:latin typeface="Arial" panose="020B0604020202020204" pitchFamily="34" charset="0"/>
                    <a:ea typeface="微软雅黑" panose="020B0503020204020204" pitchFamily="34" charset="-122"/>
                    <a:sym typeface="Arial" panose="020B0604020202020204" pitchFamily="34" charset="0"/>
                  </a:rPr>
                  <a:t>为</a:t>
                </a:r>
                <a:r>
                  <a:rPr lang="zh-CN" altLang="en-US" dirty="0"/>
                  <a:t>区域的平均绝对速度，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𝑟</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𝑧</m:t>
                        </m:r>
                      </m:sub>
                    </m:sSub>
                  </m:oMath>
                </a14:m>
                <a:r>
                  <a:rPr lang="zh-CN" altLang="en-US" dirty="0"/>
                  <a:t>可以通过以下公式计算：</a:t>
                </a:r>
                <a:endParaRPr lang="en-US" altLang="zh-CN" dirty="0"/>
              </a:p>
              <a:p>
                <a:pPr indent="457200" defTabSz="683895">
                  <a:lnSpc>
                    <a:spcPct val="140000"/>
                  </a:lnSpc>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𝑅</m:t>
                          </m:r>
                        </m:e>
                      </m:acc>
                      <m:d>
                        <m:d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𝑥</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f>
                            <m:fPr>
                              <m:type m:val="noBa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fPr>
                            <m:num>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𝑟</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𝑥</m:t>
                                  </m:r>
                                </m:sub>
                              </m:sSub>
                            </m:num>
                            <m:den>
                              <m:eqArr>
                                <m:eqArr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eqArrPr>
                                <m:e>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𝑟</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sub>
                                  </m:sSub>
                                </m:e>
                                <m:e>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𝑟</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𝑧</m:t>
                                      </m:r>
                                    </m:sub>
                                  </m:sSub>
                                </m:e>
                              </m:eqArr>
                            </m:den>
                          </m:f>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m:rPr>
                          <m:sty m:val="p"/>
                        </m:rPr>
                        <a:rPr lang="en-US" altLang="zh-CN" b="0" i="1" smtClean="0">
                          <a:latin typeface="Cambria Math" panose="02040503050406030204" pitchFamily="18" charset="0"/>
                          <a:ea typeface="Cambria Math" panose="02040503050406030204" pitchFamily="18" charset="0"/>
                          <a:sym typeface="Arial" panose="020B0604020202020204" pitchFamily="34" charset="0"/>
                        </a:rPr>
                        <m:t>∇</m:t>
                      </m:r>
                      <m:r>
                        <a:rPr lang="en-US" altLang="zh-CN" b="0" i="1" smtClean="0">
                          <a:latin typeface="Cambria Math" panose="02040503050406030204" pitchFamily="18" charset="0"/>
                          <a:ea typeface="Cambria Math" panose="02040503050406030204" pitchFamily="18" charset="0"/>
                          <a:sym typeface="Arial" panose="020B0604020202020204" pitchFamily="34" charset="0"/>
                        </a:rPr>
                        <m:t>×</m:t>
                      </m:r>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𝑣</m:t>
                          </m:r>
                        </m:e>
                      </m:acc>
                      <m:d>
                        <m:d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𝑥</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d>
                    </m:oMath>
                  </m:oMathPara>
                </a14:m>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indent="457200" defTabSz="683895">
                  <a:lnSpc>
                    <a:spcPct val="140000"/>
                  </a:lnSpc>
                </a:pPr>
                <a:r>
                  <a:rPr lang="zh-CN" altLang="en-US" dirty="0">
                    <a:latin typeface="Arial" panose="020B0604020202020204" pitchFamily="34" charset="0"/>
                    <a:ea typeface="微软雅黑" panose="020B0503020204020204" pitchFamily="34" charset="-122"/>
                    <a:sym typeface="Arial" panose="020B0604020202020204" pitchFamily="34" charset="0"/>
                  </a:rPr>
                  <a:t>其中，</a:t>
                </a:r>
                <a:r>
                  <a:rPr lang="en-US" altLang="zh-CN" dirty="0">
                    <a:ea typeface="微软雅黑" panose="020B0503020204020204" pitchFamily="34" charset="-122"/>
                    <a:sym typeface="Arial" panose="020B0604020202020204" pitchFamily="34" charset="0"/>
                  </a:rPr>
                  <a:t> </a:t>
                </a:r>
                <a14:m>
                  <m:oMath xmlns:m="http://schemas.openxmlformats.org/officeDocument/2006/math">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𝑣</m:t>
                        </m:r>
                      </m:e>
                    </m:acc>
                    <m:d>
                      <m:d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d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𝑥</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d>
                  </m:oMath>
                </a14:m>
                <a:r>
                  <a:rPr lang="zh-CN" altLang="en-US" dirty="0">
                    <a:latin typeface="Arial" panose="020B0604020202020204" pitchFamily="34" charset="0"/>
                    <a:ea typeface="微软雅黑" panose="020B0503020204020204" pitchFamily="34" charset="-122"/>
                    <a:sym typeface="Arial" panose="020B0604020202020204" pitchFamily="34" charset="0"/>
                  </a:rPr>
                  <a:t>是区域的矢量场，</a:t>
                </a:r>
                <a:r>
                  <a:rPr lang="en-US" altLang="zh-CN" dirty="0">
                    <a:ea typeface="微软雅黑" panose="020B0503020204020204" pitchFamily="34" charset="-122"/>
                    <a:sym typeface="Arial" panose="020B0604020202020204" pitchFamily="34" charset="0"/>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𝑟</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𝑥</m:t>
                        </m:r>
                      </m:sub>
                    </m:sSub>
                  </m:oMath>
                </a14:m>
                <a:r>
                  <a:rPr lang="zh-CN" altLang="en-US" dirty="0"/>
                  <a:t>和</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𝑟</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𝑦</m:t>
                        </m:r>
                      </m:sub>
                    </m:sSub>
                  </m:oMath>
                </a14:m>
                <a:r>
                  <a:rPr lang="zh-CN" altLang="en-US" dirty="0"/>
                  <a:t>取零，因为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𝑥</m:t>
                        </m:r>
                      </m:sub>
                    </m:sSub>
                  </m:oMath>
                </a14:m>
                <a:r>
                  <a:rPr lang="zh-CN" altLang="en-US" dirty="0"/>
                  <a:t>和</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𝑦</m:t>
                        </m:r>
                      </m:sub>
                    </m:sSub>
                  </m:oMath>
                </a14:m>
                <a:r>
                  <a:rPr lang="zh-CN" altLang="en-US" dirty="0"/>
                  <a:t>位于同一平面上，</a:t>
                </a:r>
                <a:r>
                  <a:rPr lang="en-US" altLang="zh-CN" dirty="0">
                    <a:ea typeface="微软雅黑" panose="020B0503020204020204" pitchFamily="34" charset="-122"/>
                    <a:sym typeface="Arial" panose="020B0604020202020204" pitchFamily="34" charset="0"/>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𝑟</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𝑧</m:t>
                        </m:r>
                      </m:sub>
                    </m:sSub>
                  </m:oMath>
                </a14:m>
                <a:r>
                  <a:rPr lang="zh-CN" altLang="en-US" dirty="0"/>
                  <a:t>取与零不同的值，用于计算拥塞级别。</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210764" y="1752128"/>
                <a:ext cx="9022702" cy="3800336"/>
              </a:xfrm>
              <a:prstGeom prst="rect">
                <a:avLst/>
              </a:prstGeom>
              <a:blipFill>
                <a:blip r:embed="rId3"/>
                <a:stretch>
                  <a:fillRect l="-608" b="-22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8224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576254" y="1858328"/>
            <a:ext cx="4872406" cy="3152723"/>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该图显示了在整个交互过程中，不同注意力参数下行人流的平均拥堵程度。</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当</a:t>
            </a:r>
            <a:r>
              <a:rPr lang="en-US" altLang="zh-CN" b="0" i="0" dirty="0">
                <a:solidFill>
                  <a:srgbClr val="1D2129"/>
                </a:solidFill>
                <a:effectLst/>
                <a:latin typeface="PingFangSC-Regular"/>
              </a:rPr>
              <a:t>β=0.5</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β=1</a:t>
            </a:r>
            <a:r>
              <a:rPr lang="zh-CN" altLang="en-US" b="0" i="0" dirty="0">
                <a:solidFill>
                  <a:srgbClr val="1D2129"/>
                </a:solidFill>
                <a:effectLst/>
                <a:latin typeface="PingFangSC-Regular"/>
              </a:rPr>
              <a:t>时，场景中心出现了显著的堵塞，与上述阈值结论一致。但是在注意力参数</a:t>
            </a:r>
            <a:r>
              <a:rPr lang="en-US" altLang="zh-CN" b="0" i="0" dirty="0">
                <a:solidFill>
                  <a:srgbClr val="1D2129"/>
                </a:solidFill>
                <a:effectLst/>
                <a:latin typeface="PingFangSC-Regular"/>
              </a:rPr>
              <a:t>β=1</a:t>
            </a:r>
            <a:r>
              <a:rPr lang="zh-CN" altLang="en-US" b="0" i="0" dirty="0">
                <a:solidFill>
                  <a:srgbClr val="1D2129"/>
                </a:solidFill>
                <a:effectLst/>
                <a:latin typeface="PingFangSC-Regular"/>
              </a:rPr>
              <a:t>下的拥塞程度比在</a:t>
            </a:r>
            <a:r>
              <a:rPr lang="en-US" altLang="zh-CN" b="0" i="0" dirty="0">
                <a:solidFill>
                  <a:srgbClr val="1D2129"/>
                </a:solidFill>
                <a:effectLst/>
                <a:latin typeface="PingFangSC-Regular"/>
              </a:rPr>
              <a:t>β=0.5</a:t>
            </a:r>
            <a:r>
              <a:rPr lang="zh-CN" altLang="en-US" b="0" i="0" dirty="0">
                <a:solidFill>
                  <a:srgbClr val="1D2129"/>
                </a:solidFill>
                <a:effectLst/>
                <a:latin typeface="PingFangSC-Regular"/>
              </a:rPr>
              <a:t>下的情况更严重。相反，在注意力参数大于</a:t>
            </a:r>
            <a:r>
              <a:rPr lang="en-US" altLang="zh-CN" b="0" i="0" dirty="0">
                <a:solidFill>
                  <a:srgbClr val="1D2129"/>
                </a:solidFill>
                <a:effectLst/>
                <a:latin typeface="PingFangSC-Regular"/>
              </a:rPr>
              <a:t>2</a:t>
            </a:r>
            <a:r>
              <a:rPr lang="zh-CN" altLang="en-US" b="0" i="0" dirty="0">
                <a:solidFill>
                  <a:srgbClr val="1D2129"/>
                </a:solidFill>
                <a:effectLst/>
                <a:latin typeface="PingFangSC-Regular"/>
              </a:rPr>
              <a:t>的行人组中，车道形成得很平滑，拥堵程度相对较小。这些结果对人群管理的指导意义重大。</a:t>
            </a:r>
            <a:endParaRPr lang="en-US" altLang="zh-CN" dirty="0">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数值模拟</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84733" y="2444702"/>
            <a:ext cx="3638591" cy="1815882"/>
          </a:xfrm>
          <a:prstGeom prst="rect">
            <a:avLst/>
          </a:prstGeom>
        </p:spPr>
      </p:pic>
      <p:sp>
        <p:nvSpPr>
          <p:cNvPr id="6" name="文本框 5">
            <a:extLst>
              <a:ext uri="{FF2B5EF4-FFF2-40B4-BE49-F238E27FC236}">
                <a16:creationId xmlns:a16="http://schemas.microsoft.com/office/drawing/2014/main" id="{D74048F2-9B0D-5965-32EB-60772367A674}"/>
              </a:ext>
            </a:extLst>
          </p:cNvPr>
          <p:cNvSpPr txBox="1"/>
          <p:nvPr/>
        </p:nvSpPr>
        <p:spPr>
          <a:xfrm>
            <a:off x="2084733" y="4487831"/>
            <a:ext cx="3850928" cy="523220"/>
          </a:xfrm>
          <a:prstGeom prst="rect">
            <a:avLst/>
          </a:prstGeom>
          <a:noFill/>
        </p:spPr>
        <p:txBody>
          <a:bodyPr wrap="square">
            <a:spAutoFit/>
          </a:bodyPr>
          <a:lstStyle/>
          <a:p>
            <a:r>
              <a:rPr lang="zh-CN" altLang="en-US" sz="1400" b="0" i="0" dirty="0">
                <a:solidFill>
                  <a:srgbClr val="1D2129"/>
                </a:solidFill>
                <a:effectLst/>
                <a:latin typeface="PingFangSC-Regular"/>
              </a:rPr>
              <a:t>测量区域堵塞的特征。这些有堵塞和风险的区域（红色）表示发生灾难的可能性。</a:t>
            </a:r>
            <a:endParaRPr lang="zh-CN" altLang="en-US" sz="1400" dirty="0"/>
          </a:p>
        </p:txBody>
      </p:sp>
    </p:spTree>
    <p:extLst>
      <p:ext uri="{BB962C8B-B14F-4D97-AF65-F5344CB8AC3E}">
        <p14:creationId xmlns:p14="http://schemas.microsoft.com/office/powerpoint/2010/main" val="3680846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594916" y="1272871"/>
            <a:ext cx="4872406" cy="5091715"/>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行人的局部互动</a:t>
            </a:r>
            <a:endParaRPr lang="en-US" altLang="zh-CN" b="0" i="0" dirty="0">
              <a:solidFill>
                <a:srgbClr val="1D2129"/>
              </a:solidFill>
              <a:effectLst/>
              <a:latin typeface="PingFangSC-Regular"/>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不同仿真模型下行人的局部交互。两个行人迎面而来的常见情况是研究行人局部互动最简单的场景之一。图</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为社会力模型，由于该模型缺乏异质性和可预测性，导致正常行人和分心行人在中间区域发生碰撞。</a:t>
            </a:r>
            <a:r>
              <a:rPr lang="zh-CN" altLang="en-US" b="0" i="0" dirty="0">
                <a:solidFill>
                  <a:srgbClr val="1D2129"/>
                </a:solidFill>
                <a:effectLst/>
                <a:latin typeface="PingFangSC-Regular"/>
              </a:rPr>
              <a:t>图</a:t>
            </a:r>
            <a:r>
              <a:rPr lang="zh-CN" altLang="en-US" dirty="0">
                <a:solidFill>
                  <a:srgbClr val="1D2129"/>
                </a:solidFill>
                <a:latin typeface="PingFangSC-Regular"/>
              </a:rPr>
              <a:t>（</a:t>
            </a:r>
            <a:r>
              <a:rPr lang="en-US" altLang="zh-CN" dirty="0">
                <a:solidFill>
                  <a:srgbClr val="1D2129"/>
                </a:solidFill>
                <a:latin typeface="PingFangSC-Regular"/>
              </a:rPr>
              <a:t>b</a:t>
            </a:r>
            <a:r>
              <a:rPr lang="zh-CN" altLang="en-US" dirty="0">
                <a:solidFill>
                  <a:srgbClr val="1D2129"/>
                </a:solidFill>
                <a:latin typeface="PingFangSC-Regular"/>
              </a:rPr>
              <a:t>）</a:t>
            </a:r>
            <a:r>
              <a:rPr lang="zh-CN" altLang="en-US" b="0" i="0" dirty="0">
                <a:solidFill>
                  <a:srgbClr val="1D2129"/>
                </a:solidFill>
                <a:effectLst/>
                <a:latin typeface="PingFangSC-Regular"/>
              </a:rPr>
              <a:t>启发式模型比社会力模型下的行人更合理。正常行人和分心行人都可以准确地避免相反的行人，但两种类型的行人之间的敏感距离是不同的。图</a:t>
            </a:r>
            <a:r>
              <a:rPr lang="en-US" altLang="zh-CN" b="0" i="0" dirty="0">
                <a:solidFill>
                  <a:srgbClr val="1D2129"/>
                </a:solidFill>
                <a:effectLst/>
                <a:latin typeface="PingFangSC-Regular"/>
              </a:rPr>
              <a:t>(C)</a:t>
            </a:r>
            <a:r>
              <a:rPr lang="zh-CN" altLang="en-US" b="0" i="0" dirty="0">
                <a:solidFill>
                  <a:srgbClr val="1D2129"/>
                </a:solidFill>
                <a:effectLst/>
                <a:latin typeface="PingFangSC-Regular"/>
              </a:rPr>
              <a:t> 为本文的模型，与正常行人交互时，具有预期速度的正常行人绕道距离较小，当行人受到外部因素的干扰时会导致正常行人急转弯以避免碰撞，</a:t>
            </a:r>
            <a:endParaRPr lang="en-US" altLang="zh-CN" dirty="0">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数值模拟</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4568" y="2289624"/>
            <a:ext cx="4041432" cy="1963549"/>
          </a:xfrm>
          <a:prstGeom prst="rect">
            <a:avLst/>
          </a:prstGeom>
        </p:spPr>
      </p:pic>
      <p:sp>
        <p:nvSpPr>
          <p:cNvPr id="6" name="文本框 5">
            <a:extLst>
              <a:ext uri="{FF2B5EF4-FFF2-40B4-BE49-F238E27FC236}">
                <a16:creationId xmlns:a16="http://schemas.microsoft.com/office/drawing/2014/main" id="{D74048F2-9B0D-5965-32EB-60772367A674}"/>
              </a:ext>
            </a:extLst>
          </p:cNvPr>
          <p:cNvSpPr txBox="1"/>
          <p:nvPr/>
        </p:nvSpPr>
        <p:spPr>
          <a:xfrm>
            <a:off x="2245072" y="4441178"/>
            <a:ext cx="3850928" cy="1384995"/>
          </a:xfrm>
          <a:prstGeom prst="rect">
            <a:avLst/>
          </a:prstGeom>
          <a:noFill/>
        </p:spPr>
        <p:txBody>
          <a:bodyPr wrap="square">
            <a:spAutoFit/>
          </a:bodyPr>
          <a:lstStyle/>
          <a:p>
            <a:r>
              <a:rPr lang="zh-CN" altLang="en-US" sz="1400" b="0" i="0" dirty="0">
                <a:solidFill>
                  <a:srgbClr val="1D2129"/>
                </a:solidFill>
                <a:effectLst/>
                <a:latin typeface="PingFangSC-Regular"/>
              </a:rPr>
              <a:t>不同模型下相互作用轨迹的比较。</a:t>
            </a:r>
            <a:endParaRPr lang="en-US" altLang="zh-CN" sz="1400" b="0" i="0" dirty="0">
              <a:solidFill>
                <a:srgbClr val="1D2129"/>
              </a:solidFill>
              <a:effectLst/>
              <a:latin typeface="PingFangSC-Regular"/>
            </a:endParaRPr>
          </a:p>
          <a:p>
            <a:r>
              <a:rPr lang="en-US" altLang="zh-CN" sz="1400" b="0" i="0" dirty="0">
                <a:solidFill>
                  <a:srgbClr val="1D2129"/>
                </a:solidFill>
                <a:effectLst/>
                <a:latin typeface="PingFangSC-Regular"/>
              </a:rPr>
              <a:t>(a)</a:t>
            </a:r>
            <a:r>
              <a:rPr lang="zh-CN" altLang="en-US" sz="1400" b="0" i="0" dirty="0">
                <a:solidFill>
                  <a:srgbClr val="1D2129"/>
                </a:solidFill>
                <a:effectLst/>
                <a:latin typeface="PingFangSC-Regular"/>
              </a:rPr>
              <a:t>社会力量模型、</a:t>
            </a:r>
            <a:r>
              <a:rPr lang="en-US" altLang="zh-CN" sz="1400" b="0" i="0" dirty="0">
                <a:solidFill>
                  <a:srgbClr val="1D2129"/>
                </a:solidFill>
                <a:effectLst/>
                <a:latin typeface="PingFangSC-Regular"/>
              </a:rPr>
              <a:t>(b)</a:t>
            </a:r>
            <a:r>
              <a:rPr lang="zh-CN" altLang="en-US" sz="1400" b="0" i="0" dirty="0">
                <a:solidFill>
                  <a:srgbClr val="1D2129"/>
                </a:solidFill>
                <a:effectLst/>
                <a:latin typeface="PingFangSC-Regular"/>
              </a:rPr>
              <a:t>启发式模型和</a:t>
            </a:r>
            <a:r>
              <a:rPr lang="en-US" altLang="zh-CN" sz="1400" b="0" i="0" dirty="0">
                <a:solidFill>
                  <a:srgbClr val="1D2129"/>
                </a:solidFill>
                <a:effectLst/>
                <a:latin typeface="PingFangSC-Regular"/>
              </a:rPr>
              <a:t>(c)</a:t>
            </a:r>
            <a:r>
              <a:rPr lang="zh-CN" altLang="en-US" sz="1400" b="0" i="0" dirty="0">
                <a:solidFill>
                  <a:srgbClr val="1D2129"/>
                </a:solidFill>
                <a:effectLst/>
                <a:latin typeface="PingFangSC-Regular"/>
              </a:rPr>
              <a:t>拟议模型下的行人互动示意图。</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橙线和蓝线代表两个行人的轨迹，“</a:t>
            </a:r>
            <a:r>
              <a:rPr lang="en-US" altLang="zh-CN" sz="1400" b="0" i="0" dirty="0">
                <a:solidFill>
                  <a:srgbClr val="1D2129"/>
                </a:solidFill>
                <a:effectLst/>
                <a:latin typeface="PingFangSC-Regular"/>
              </a:rPr>
              <a:t>N”</a:t>
            </a:r>
            <a:r>
              <a:rPr lang="zh-CN" altLang="en-US" sz="1400" b="0" i="0" dirty="0">
                <a:solidFill>
                  <a:srgbClr val="1D2129"/>
                </a:solidFill>
                <a:effectLst/>
                <a:latin typeface="PingFangSC-Regular"/>
              </a:rPr>
              <a:t>和“</a:t>
            </a:r>
            <a:r>
              <a:rPr lang="en-US" altLang="zh-CN" sz="1400" b="0" i="0" dirty="0">
                <a:solidFill>
                  <a:srgbClr val="1D2129"/>
                </a:solidFill>
                <a:effectLst/>
                <a:latin typeface="PingFangSC-Regular"/>
              </a:rPr>
              <a:t>D”</a:t>
            </a:r>
            <a:r>
              <a:rPr lang="zh-CN" altLang="en-US" sz="1400" b="0" i="0" dirty="0">
                <a:solidFill>
                  <a:srgbClr val="1D2129"/>
                </a:solidFill>
                <a:effectLst/>
                <a:latin typeface="PingFangSC-Regular"/>
              </a:rPr>
              <a:t>分别代表正常行人和分心行人，红点代表碰撞点。</a:t>
            </a:r>
            <a:endParaRPr lang="zh-CN" altLang="en-US" sz="1400" dirty="0"/>
          </a:p>
        </p:txBody>
      </p:sp>
    </p:spTree>
    <p:extLst>
      <p:ext uri="{BB962C8B-B14F-4D97-AF65-F5344CB8AC3E}">
        <p14:creationId xmlns:p14="http://schemas.microsoft.com/office/powerpoint/2010/main" val="2929819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641569" y="1682410"/>
            <a:ext cx="4872406" cy="3928319"/>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预期相互作用对单向流动的影响</a:t>
            </a:r>
            <a:endParaRPr lang="en-US" altLang="zh-CN" b="0" i="0" dirty="0">
              <a:solidFill>
                <a:srgbClr val="1D2129"/>
              </a:solidFill>
              <a:effectLst/>
              <a:latin typeface="PingFangSC-Regular"/>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由于速度的异质性，同一方向上行人的相互作用频繁发生。图（</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）为最常见的情况之一，当一个人与另一个人在相同的流动方向上相互作用时，预测前者将保持当前的运动状态。图（</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）说明了分心的行人在互动过程中可能会发生碰撞或急转弯。</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与双向流动的情况不同，被超越者的注意力状态对互动结果的影响很小，这主要是由于人类视觉的局限性造成的。</a:t>
            </a:r>
            <a:endParaRPr lang="en-US" altLang="zh-CN" dirty="0">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数值模拟</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85208" y="2289624"/>
            <a:ext cx="2580151" cy="1963549"/>
          </a:xfrm>
          <a:prstGeom prst="rect">
            <a:avLst/>
          </a:prstGeom>
        </p:spPr>
      </p:pic>
      <p:sp>
        <p:nvSpPr>
          <p:cNvPr id="6" name="文本框 5">
            <a:extLst>
              <a:ext uri="{FF2B5EF4-FFF2-40B4-BE49-F238E27FC236}">
                <a16:creationId xmlns:a16="http://schemas.microsoft.com/office/drawing/2014/main" id="{D74048F2-9B0D-5965-32EB-60772367A674}"/>
              </a:ext>
            </a:extLst>
          </p:cNvPr>
          <p:cNvSpPr txBox="1"/>
          <p:nvPr/>
        </p:nvSpPr>
        <p:spPr>
          <a:xfrm>
            <a:off x="2245072" y="4441178"/>
            <a:ext cx="3850928" cy="1169551"/>
          </a:xfrm>
          <a:prstGeom prst="rect">
            <a:avLst/>
          </a:prstGeom>
          <a:noFill/>
        </p:spPr>
        <p:txBody>
          <a:bodyPr wrap="square">
            <a:spAutoFit/>
          </a:bodyPr>
          <a:lstStyle/>
          <a:p>
            <a:r>
              <a:rPr lang="zh-CN" altLang="en-US" sz="1400" b="0" i="0" dirty="0">
                <a:solidFill>
                  <a:srgbClr val="1D2129"/>
                </a:solidFill>
                <a:effectLst/>
                <a:latin typeface="PingFangSC-Regular"/>
              </a:rPr>
              <a:t>单向流中交互轨迹的比较。</a:t>
            </a:r>
            <a:endParaRPr lang="en-US" altLang="zh-CN" sz="1400" b="0" i="0" dirty="0">
              <a:solidFill>
                <a:srgbClr val="1D2129"/>
              </a:solidFill>
              <a:effectLst/>
              <a:latin typeface="PingFangSC-Regular"/>
            </a:endParaRPr>
          </a:p>
          <a:p>
            <a:r>
              <a:rPr lang="en-US" altLang="zh-CN" sz="1400" b="0" i="0" dirty="0">
                <a:solidFill>
                  <a:srgbClr val="1D2129"/>
                </a:solidFill>
                <a:effectLst/>
                <a:latin typeface="PingFangSC-Regular"/>
              </a:rPr>
              <a:t>(a)</a:t>
            </a:r>
            <a:r>
              <a:rPr lang="zh-CN" altLang="en-US" sz="1400" b="0" i="0" dirty="0">
                <a:solidFill>
                  <a:srgbClr val="1D2129"/>
                </a:solidFill>
                <a:effectLst/>
                <a:latin typeface="PingFangSC-Regular"/>
              </a:rPr>
              <a:t>正常行人的绕行行为</a:t>
            </a:r>
            <a:endParaRPr lang="en-US" altLang="zh-CN" sz="1400" dirty="0">
              <a:solidFill>
                <a:srgbClr val="1D2129"/>
              </a:solidFill>
              <a:latin typeface="PingFangSC-Regular"/>
            </a:endParaRPr>
          </a:p>
          <a:p>
            <a:r>
              <a:rPr lang="en-US" altLang="zh-CN" sz="1400" b="0" i="0" dirty="0">
                <a:solidFill>
                  <a:srgbClr val="1D2129"/>
                </a:solidFill>
                <a:effectLst/>
                <a:latin typeface="PingFangSC-Regular"/>
              </a:rPr>
              <a:t>(b)</a:t>
            </a:r>
            <a:r>
              <a:rPr lang="zh-CN" altLang="en-US" sz="1400" b="0" i="0" dirty="0">
                <a:solidFill>
                  <a:srgbClr val="1D2129"/>
                </a:solidFill>
                <a:effectLst/>
                <a:latin typeface="PingFangSC-Regular"/>
              </a:rPr>
              <a:t>分心行人</a:t>
            </a:r>
            <a:endParaRPr lang="en-US" altLang="zh-CN" sz="1400" b="0" i="0" dirty="0">
              <a:solidFill>
                <a:srgbClr val="1D2129"/>
              </a:solidFill>
              <a:effectLst/>
              <a:latin typeface="PingFangSC-Regular"/>
            </a:endParaRPr>
          </a:p>
          <a:p>
            <a:r>
              <a:rPr lang="zh-CN" altLang="en-US" sz="1400" b="0" i="0" dirty="0">
                <a:solidFill>
                  <a:srgbClr val="1D2129"/>
                </a:solidFill>
                <a:effectLst/>
                <a:latin typeface="PingFangSC-Regular"/>
              </a:rPr>
              <a:t>橙色和蓝线分别表示两个行人的轨迹，“</a:t>
            </a:r>
            <a:r>
              <a:rPr lang="en-US" altLang="zh-CN" sz="1400" b="0" i="0" dirty="0">
                <a:solidFill>
                  <a:srgbClr val="1D2129"/>
                </a:solidFill>
                <a:effectLst/>
                <a:latin typeface="PingFangSC-Regular"/>
              </a:rPr>
              <a:t>N”</a:t>
            </a:r>
            <a:r>
              <a:rPr lang="zh-CN" altLang="en-US" sz="1400" b="0" i="0" dirty="0">
                <a:solidFill>
                  <a:srgbClr val="1D2129"/>
                </a:solidFill>
                <a:effectLst/>
                <a:latin typeface="PingFangSC-Regular"/>
              </a:rPr>
              <a:t>和“</a:t>
            </a:r>
            <a:r>
              <a:rPr lang="en-US" altLang="zh-CN" sz="1400" b="0" i="0" dirty="0">
                <a:solidFill>
                  <a:srgbClr val="1D2129"/>
                </a:solidFill>
                <a:effectLst/>
                <a:latin typeface="PingFangSC-Regular"/>
              </a:rPr>
              <a:t>D”</a:t>
            </a:r>
            <a:r>
              <a:rPr lang="zh-CN" altLang="en-US" sz="1400" b="0" i="0" dirty="0">
                <a:solidFill>
                  <a:srgbClr val="1D2129"/>
                </a:solidFill>
                <a:effectLst/>
                <a:latin typeface="PingFangSC-Regular"/>
              </a:rPr>
              <a:t>分别表示正常行人和分心行人。</a:t>
            </a:r>
            <a:endParaRPr lang="zh-CN" altLang="en-US" sz="1400" dirty="0"/>
          </a:p>
        </p:txBody>
      </p:sp>
    </p:spTree>
    <p:extLst>
      <p:ext uri="{BB962C8B-B14F-4D97-AF65-F5344CB8AC3E}">
        <p14:creationId xmlns:p14="http://schemas.microsoft.com/office/powerpoint/2010/main" val="1163603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总结展望</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97157" y="3957161"/>
            <a:ext cx="1551881"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研究结论</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3" name="Freeform 5"/>
            <p:cNvSpPr>
              <a:spLocks noEditPoints="1"/>
            </p:cNvSpPr>
            <p:nvPr/>
          </p:nvSpPr>
          <p:spPr bwMode="auto">
            <a:xfrm>
              <a:off x="5916110" y="1645920"/>
              <a:ext cx="621473" cy="91904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4" name="文本框 23"/>
          <p:cNvSpPr txBox="1"/>
          <p:nvPr/>
        </p:nvSpPr>
        <p:spPr>
          <a:xfrm>
            <a:off x="6401808" y="3957161"/>
            <a:ext cx="1551881" cy="87998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研究思考</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1922107" y="2037981"/>
            <a:ext cx="9554546" cy="2377126"/>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本文提出了一种基于实验数据的启发式模型，该模型融合了行人运动的异质性和预期特征。与之前的模型相比，本文的启发式参数更符合分心行人的交互行为。</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一方面，异质性首先表现了由于生理结构等多种因素导致的步行速度的差异，其次表现了注意力范围的差异，这与自我注意力和环境的可见性有关。另一方面，这种预测机制主要受到实验数据中敏感距离和转向角之间的规律的启发。这两个因素的本质是对行人的运动进行更详细的建模并更准确的实现互动过程。</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1922107" y="2037981"/>
            <a:ext cx="9554546" cy="3540521"/>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通过在实验场景中进行模拟，得出了以下结论：</a:t>
            </a:r>
            <a:endParaRPr lang="en-US" altLang="zh-CN" b="0" i="0" dirty="0">
              <a:solidFill>
                <a:srgbClr val="1D2129"/>
              </a:solidFill>
              <a:effectLst/>
              <a:latin typeface="PingFangSC-Regular"/>
            </a:endParaRPr>
          </a:p>
          <a:p>
            <a:pPr indent="457200" defTabSz="683895">
              <a:lnSpc>
                <a:spcPct val="140000"/>
              </a:lnSpc>
            </a:pPr>
            <a:r>
              <a:rPr lang="en-US" altLang="zh-CN" b="0" i="0" dirty="0">
                <a:solidFill>
                  <a:srgbClr val="1D2129"/>
                </a:solidFill>
                <a:effectLst/>
                <a:latin typeface="PingFangSC-Regular"/>
              </a:rPr>
              <a:t>1</a:t>
            </a:r>
            <a:r>
              <a:rPr lang="zh-CN" altLang="en-US" b="0" i="0" dirty="0">
                <a:solidFill>
                  <a:srgbClr val="1D2129"/>
                </a:solidFill>
                <a:effectLst/>
                <a:latin typeface="PingFangSC-Regular"/>
              </a:rPr>
              <a:t>）再现了“分心”实验中的人流形成以及与之相关的主要结果。这些结果主要集中在人流相互作用过程中平均速度和带指数的动态演变，以及分心行人不同位置对人流的数值影响比较。</a:t>
            </a:r>
            <a:endParaRPr lang="en-US" altLang="zh-CN" b="0" i="0" dirty="0">
              <a:solidFill>
                <a:srgbClr val="1D2129"/>
              </a:solidFill>
              <a:effectLst/>
              <a:latin typeface="PingFangSC-Regular"/>
            </a:endParaRPr>
          </a:p>
          <a:p>
            <a:pPr indent="457200" defTabSz="683895">
              <a:lnSpc>
                <a:spcPct val="140000"/>
              </a:lnSpc>
            </a:pPr>
            <a:r>
              <a:rPr lang="en-US" altLang="zh-CN" b="0" i="0" dirty="0">
                <a:solidFill>
                  <a:srgbClr val="1D2129"/>
                </a:solidFill>
                <a:effectLst/>
                <a:latin typeface="PingFangSC-Regular"/>
              </a:rPr>
              <a:t>2</a:t>
            </a:r>
            <a:r>
              <a:rPr lang="zh-CN" altLang="en-US" b="0" i="0" dirty="0">
                <a:solidFill>
                  <a:srgbClr val="1D2129"/>
                </a:solidFill>
                <a:effectLst/>
                <a:latin typeface="PingFangSC-Regular"/>
              </a:rPr>
              <a:t>） 行人在较低的注意力参数或较高的异质性参数下会在更大程度上阻碍车道形成，如果注意力参数超过一定阈值，这种程度就会很小。在高非均匀性参数下的行人流动表现出类似于“加热冻结”的现象。</a:t>
            </a:r>
            <a:endParaRPr lang="en-US" altLang="zh-CN" b="0" i="0" dirty="0">
              <a:solidFill>
                <a:srgbClr val="1D2129"/>
              </a:solidFill>
              <a:effectLst/>
              <a:latin typeface="PingFangSC-Regular"/>
            </a:endParaRPr>
          </a:p>
          <a:p>
            <a:pPr indent="457200" defTabSz="683895">
              <a:lnSpc>
                <a:spcPct val="140000"/>
              </a:lnSpc>
            </a:pPr>
            <a:r>
              <a:rPr lang="en-US" altLang="zh-CN" b="0" i="0" dirty="0">
                <a:solidFill>
                  <a:srgbClr val="1D2129"/>
                </a:solidFill>
                <a:effectLst/>
                <a:latin typeface="PingFangSC-Regular"/>
              </a:rPr>
              <a:t>3</a:t>
            </a:r>
            <a:r>
              <a:rPr lang="zh-CN" altLang="en-US" b="0" i="0" dirty="0">
                <a:solidFill>
                  <a:srgbClr val="1D2129"/>
                </a:solidFill>
                <a:effectLst/>
                <a:latin typeface="PingFangSC-Regular"/>
              </a:rPr>
              <a:t>） 与现有模型相比，本文模型成功地呈现了实验中发现的局部交互现象（例如，与分心的行人交互时的急转弯）。</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2637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96B2CCB-684D-19A4-24DC-7B0385C84C75}"/>
              </a:ext>
            </a:extLst>
          </p:cNvPr>
          <p:cNvSpPr txBox="1"/>
          <p:nvPr/>
        </p:nvSpPr>
        <p:spPr>
          <a:xfrm>
            <a:off x="1922107" y="2037981"/>
            <a:ext cx="9554546" cy="3152723"/>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该模型存在计算复杂度高、参数场景依赖等缺点，但它是一个具有重要启示意义的模型。对行人互动之间预期的理解提供了对人群动力学的洞察，并为大规模事件管理带来了新的视角。此外，由于行人分心对交通效率的阻碍作用，以及越来越多的人在行走时沉迷手机，我们的模型为行人设施的设计铺平了道路</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例如，对分心的行人进行广播警报，以减少可能发生的碰撞风险</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。最后，基于预期的模型为其他研究领域提供了创新思路，如人类合作行为，集体动物行为和自动驾驶汽车的设计。</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在未来，我们的目标是提高所提出的模型的泛化性，以应用于更复杂的场景，并提高模型的准确性。我们也希望能启发更复杂的人群模型，为行人管理提供指导。</a:t>
            </a:r>
            <a:endParaRPr lang="en-US" altLang="zh-CN"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59A715A-FF24-436A-7FC9-0AD7A657E217}"/>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研究思考</a:t>
            </a:r>
          </a:p>
        </p:txBody>
      </p:sp>
    </p:spTree>
    <p:extLst>
      <p:ext uri="{BB962C8B-B14F-4D97-AF65-F5344CB8AC3E}">
        <p14:creationId xmlns:p14="http://schemas.microsoft.com/office/powerpoint/2010/main" val="358776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grpSp>
        <p:nvGrpSpPr>
          <p:cNvPr id="5" name="组合 4"/>
          <p:cNvGrpSpPr/>
          <p:nvPr/>
        </p:nvGrpSpPr>
        <p:grpSpPr>
          <a:xfrm>
            <a:off x="5187044" y="985674"/>
            <a:ext cx="1580321" cy="1580321"/>
            <a:chOff x="5081757" y="1878010"/>
            <a:chExt cx="1392667" cy="1392667"/>
          </a:xfrm>
        </p:grpSpPr>
        <p:sp>
          <p:nvSpPr>
            <p:cNvPr id="2" name="椭圆 1"/>
            <p:cNvSpPr/>
            <p:nvPr/>
          </p:nvSpPr>
          <p:spPr>
            <a:xfrm>
              <a:off x="5081757" y="1878010"/>
              <a:ext cx="1392667" cy="13926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3" name="Freeform 11"/>
            <p:cNvSpPr/>
            <p:nvPr/>
          </p:nvSpPr>
          <p:spPr bwMode="auto">
            <a:xfrm>
              <a:off x="5205936" y="2296629"/>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sp>
        <p:nvSpPr>
          <p:cNvPr id="6" name="矩形 5"/>
          <p:cNvSpPr/>
          <p:nvPr/>
        </p:nvSpPr>
        <p:spPr>
          <a:xfrm>
            <a:off x="4618672" y="2670856"/>
            <a:ext cx="2954655" cy="923330"/>
          </a:xfrm>
          <a:prstGeom prst="rect">
            <a:avLst/>
          </a:prstGeom>
        </p:spPr>
        <p:txBody>
          <a:bodyPr wrap="none">
            <a:spAutoFit/>
          </a:bodyPr>
          <a:lstStyle/>
          <a:p>
            <a:pPr>
              <a:defRPr/>
            </a:pPr>
            <a:r>
              <a:rPr lang="zh-CN" altLang="en-US" sz="5400" kern="100" dirty="0">
                <a:solidFill>
                  <a:schemeClr val="bg1"/>
                </a:solidFill>
                <a:latin typeface="方正兰亭细黑_GBK" pitchFamily="2" charset="-122"/>
                <a:ea typeface="方正兰亭细黑_GBK" pitchFamily="2" charset="-122"/>
                <a:cs typeface="Times New Roman" panose="02020603050405020304" pitchFamily="18" charset="0"/>
              </a:rPr>
              <a:t>文献综述</a:t>
            </a:r>
            <a:endParaRPr lang="zh-CN" altLang="zh-CN" sz="5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2940529" y="3815719"/>
            <a:ext cx="144246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研究背景</a:t>
            </a:r>
            <a:endParaRPr lang="en-US" altLang="zh-CN" dirty="0">
              <a:solidFill>
                <a:schemeClr val="bg1"/>
              </a:solidFill>
              <a:latin typeface="方正兰亭细黑_GBK" pitchFamily="2" charset="-122"/>
              <a:ea typeface="方正兰亭细黑_GBK" pitchFamily="2" charset="-122"/>
            </a:endParaRPr>
          </a:p>
        </p:txBody>
      </p:sp>
      <p:sp>
        <p:nvSpPr>
          <p:cNvPr id="9" name="文本框 8"/>
          <p:cNvSpPr txBox="1"/>
          <p:nvPr/>
        </p:nvSpPr>
        <p:spPr>
          <a:xfrm>
            <a:off x="4726378" y="3815719"/>
            <a:ext cx="25999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国内外相关研究综述</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3882413" y="3699047"/>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6EF8714-5E86-148F-E998-39B436A09AB2}"/>
              </a:ext>
            </a:extLst>
          </p:cNvPr>
          <p:cNvSpPr txBox="1"/>
          <p:nvPr/>
        </p:nvSpPr>
        <p:spPr>
          <a:xfrm>
            <a:off x="7573327" y="3815719"/>
            <a:ext cx="2139044" cy="458908"/>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主要贡献与创新</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757306" y="2233598"/>
            <a:ext cx="4736075" cy="1850058"/>
          </a:xfrm>
          <a:prstGeom prst="rect">
            <a:avLst/>
          </a:prstGeom>
        </p:spPr>
        <p:txBody>
          <a:bodyPr wrap="square">
            <a:spAutoFit/>
          </a:bodyPr>
          <a:lstStyle/>
          <a:p>
            <a:pPr algn="ctr">
              <a:lnSpc>
                <a:spcPct val="150000"/>
              </a:lnSpc>
            </a:pPr>
            <a:r>
              <a:rPr lang="en-US" altLang="zh-CN" sz="8800" dirty="0">
                <a:solidFill>
                  <a:schemeClr val="accent1"/>
                </a:solidFill>
                <a:latin typeface="Impact" panose="020B0806030902050204" pitchFamily="34" charset="0"/>
                <a:ea typeface="微软雅黑" panose="020B0503020204020204" pitchFamily="34" charset="-122"/>
              </a:rPr>
              <a:t>THANKS!</a:t>
            </a:r>
            <a:endParaRPr lang="zh-CN" altLang="en-US" sz="8800" dirty="0">
              <a:solidFill>
                <a:schemeClr val="accent1"/>
              </a:solidFill>
              <a:latin typeface="Impact" panose="020B0806030902050204" pitchFamily="34" charset="0"/>
              <a:ea typeface="微软雅黑" panose="020B0503020204020204" pitchFamily="34" charset="-122"/>
            </a:endParaRPr>
          </a:p>
        </p:txBody>
      </p:sp>
      <p:sp>
        <p:nvSpPr>
          <p:cNvPr id="26" name="矩形 25"/>
          <p:cNvSpPr/>
          <p:nvPr/>
        </p:nvSpPr>
        <p:spPr>
          <a:xfrm>
            <a:off x="4279956" y="3892921"/>
            <a:ext cx="4064000" cy="662554"/>
          </a:xfrm>
          <a:prstGeom prst="rect">
            <a:avLst/>
          </a:prstGeom>
        </p:spPr>
        <p:txBody>
          <a:bodyPr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rPr>
              <a:t>恳请老师批评指正！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719417" y="2278570"/>
            <a:ext cx="8460430" cy="221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30000"/>
              </a:lnSpc>
            </a:pPr>
            <a:r>
              <a:rPr lang="zh-CN" altLang="en-US" dirty="0">
                <a:solidFill>
                  <a:sysClr val="windowText" lastClr="000000"/>
                </a:solidFill>
                <a:latin typeface="微软雅黑" panose="020B0503020204020204" pitchFamily="34" charset="-122"/>
                <a:ea typeface="微软雅黑" panose="020B0503020204020204" pitchFamily="34" charset="-122"/>
              </a:rPr>
              <a:t>人类群体有着丰富的自组织行为类型，这有助于在现实生活中进行高效运动。他们经常参与有趣的集体编队，并根据行人之间的局部互动传播到整个人群。</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a:lnSpc>
                <a:spcPct val="130000"/>
              </a:lnSpc>
            </a:pPr>
            <a:r>
              <a:rPr lang="zh-CN" altLang="en-US" dirty="0">
                <a:solidFill>
                  <a:srgbClr val="FF0000"/>
                </a:solidFill>
                <a:latin typeface="微软雅黑" panose="020B0503020204020204" pitchFamily="34" charset="-122"/>
                <a:ea typeface="微软雅黑" panose="020B0503020204020204" pitchFamily="34" charset="-122"/>
              </a:rPr>
              <a:t>了解人群行为对于有效管理大型活动和行人交通至关重要</a:t>
            </a:r>
            <a:r>
              <a:rPr lang="zh-CN" altLang="en-US" dirty="0">
                <a:solidFill>
                  <a:sysClr val="windowText" lastClr="000000"/>
                </a:solidFill>
                <a:latin typeface="微软雅黑" panose="020B0503020204020204" pitchFamily="34" charset="-122"/>
                <a:ea typeface="微软雅黑" panose="020B0503020204020204" pitchFamily="34" charset="-122"/>
              </a:rPr>
              <a:t>，人流在高密度时可能会分解，产生其他集体模式</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如人群乱流、走走停停波等</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，这可能导致严重的踩踏事故。因此，</a:t>
            </a:r>
            <a:r>
              <a:rPr lang="zh-CN" altLang="en-US" dirty="0">
                <a:solidFill>
                  <a:srgbClr val="FF0000"/>
                </a:solidFill>
                <a:latin typeface="微软雅黑" panose="020B0503020204020204" pitchFamily="34" charset="-122"/>
                <a:ea typeface="微软雅黑" panose="020B0503020204020204" pitchFamily="34" charset="-122"/>
              </a:rPr>
              <a:t>真实地描述行人集体行为的交互模式，对于风险最小化和人群管理具有重要意义。</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研究</a:t>
            </a:r>
            <a:r>
              <a:rPr lang="zh-CN" altLang="en-US" sz="3600" b="0" dirty="0">
                <a:latin typeface="黑体" panose="02010609060101010101" charset="-122"/>
                <a:ea typeface="黑体" panose="02010609060101010101" charset="-122"/>
              </a:rPr>
              <a:t>背景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00924" y="1852863"/>
            <a:ext cx="8783782" cy="3152273"/>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为了发现</a:t>
            </a:r>
            <a:r>
              <a:rPr lang="zh-CN" altLang="en-US" dirty="0">
                <a:solidFill>
                  <a:srgbClr val="FF0000"/>
                </a:solidFill>
                <a:latin typeface="微软雅黑" panose="020B0503020204020204" pitchFamily="34" charset="-122"/>
                <a:ea typeface="微软雅黑" panose="020B0503020204020204" pitchFamily="34" charset="-122"/>
              </a:rPr>
              <a:t>人群动力学</a:t>
            </a:r>
            <a:r>
              <a:rPr lang="zh-CN" altLang="en-US" dirty="0">
                <a:latin typeface="微软雅黑" panose="020B0503020204020204" pitchFamily="34" charset="-122"/>
                <a:ea typeface="微软雅黑" panose="020B0503020204020204" pitchFamily="34" charset="-122"/>
              </a:rPr>
              <a:t>下的规律，在过去的几十年里提出了许多模型。这些模型可以大致分为两种类型：</a:t>
            </a:r>
            <a:r>
              <a:rPr lang="zh-CN" altLang="en-US" dirty="0">
                <a:solidFill>
                  <a:srgbClr val="FF0000"/>
                </a:solidFill>
                <a:latin typeface="微软雅黑" panose="020B0503020204020204" pitchFamily="34" charset="-122"/>
                <a:ea typeface="微软雅黑" panose="020B0503020204020204" pitchFamily="34" charset="-122"/>
              </a:rPr>
              <a:t>宏观模型和微观模型</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宏观模型的代表是</a:t>
            </a:r>
            <a:r>
              <a:rPr lang="zh-CN" altLang="en-US"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流体力学模型</a:t>
            </a:r>
            <a:r>
              <a:rPr lang="zh-CN" altLang="en-US" dirty="0">
                <a:latin typeface="微软雅黑" panose="020B0503020204020204" pitchFamily="34" charset="-122"/>
                <a:ea typeface="微软雅黑" panose="020B0503020204020204" pitchFamily="34" charset="-122"/>
                <a:sym typeface="Arial" panose="020B0604020202020204" pitchFamily="34" charset="0"/>
              </a:rPr>
              <a:t>，利用流体力学将人群作为一个整体处理，但这种方法很难描述行人交互的真实细节。微观模型的典型代表是</a:t>
            </a:r>
            <a:r>
              <a:rPr lang="zh-CN" altLang="en-US"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社会力模型</a:t>
            </a:r>
            <a:r>
              <a:rPr lang="zh-CN" altLang="en-US" dirty="0">
                <a:latin typeface="微软雅黑" panose="020B0503020204020204" pitchFamily="34" charset="-122"/>
                <a:ea typeface="微软雅黑" panose="020B0503020204020204" pitchFamily="34" charset="-122"/>
                <a:sym typeface="Arial" panose="020B0604020202020204" pitchFamily="34" charset="0"/>
              </a:rPr>
              <a:t>，通过一系列反映内部动机和外部影响的力量来描述行人的运动。</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尽管受物理启发的模型提高了我们对人群行为的理解，但仍有一些现象无法由这些模型解释。特别是，最近的实验结果表明，</a:t>
            </a:r>
            <a:r>
              <a:rPr lang="zh-CN" altLang="en-US"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行人的运动是由其相邻的人的预期位置决定的</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文本框 48"/>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研究综述</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2210764" y="520172"/>
            <a:ext cx="2492990"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贡献与创新</a:t>
            </a:r>
          </a:p>
        </p:txBody>
      </p:sp>
      <p:sp>
        <p:nvSpPr>
          <p:cNvPr id="2" name="文本框 1">
            <a:extLst>
              <a:ext uri="{FF2B5EF4-FFF2-40B4-BE49-F238E27FC236}">
                <a16:creationId xmlns:a16="http://schemas.microsoft.com/office/drawing/2014/main" id="{21360410-541D-551B-B323-F8B6586DC589}"/>
              </a:ext>
            </a:extLst>
          </p:cNvPr>
          <p:cNvSpPr txBox="1"/>
          <p:nvPr/>
        </p:nvSpPr>
        <p:spPr>
          <a:xfrm>
            <a:off x="2210764" y="2240662"/>
            <a:ext cx="8783782" cy="2376676"/>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本文开发了一个基于实验数据的启发式模型的人群相互预测模型</a:t>
            </a:r>
            <a:r>
              <a:rPr lang="zh-CN" altLang="en-US" dirty="0">
                <a:latin typeface="微软雅黑" panose="020B0503020204020204" pitchFamily="34" charset="-122"/>
                <a:ea typeface="微软雅黑" panose="020B0503020204020204" pitchFamily="34" charset="-122"/>
              </a:rPr>
              <a:t>，有效地解决了上述问题。通过</a:t>
            </a:r>
            <a:r>
              <a:rPr lang="zh-CN" altLang="en-US" dirty="0">
                <a:solidFill>
                  <a:srgbClr val="FF0000"/>
                </a:solidFill>
                <a:latin typeface="微软雅黑" panose="020B0503020204020204" pitchFamily="34" charset="-122"/>
                <a:ea typeface="微软雅黑" panose="020B0503020204020204" pitchFamily="34" charset="-122"/>
              </a:rPr>
              <a:t>将量化的行人分心程度和预测的其他行人的速度纳入启发式模型</a:t>
            </a:r>
            <a:r>
              <a:rPr lang="zh-CN" altLang="en-US" dirty="0">
                <a:latin typeface="微软雅黑" panose="020B0503020204020204" pitchFamily="34" charset="-122"/>
                <a:ea typeface="微软雅黑" panose="020B0503020204020204" pitchFamily="34" charset="-122"/>
              </a:rPr>
              <a:t>，可以更真实地构建行人流的交互过程。</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数值模拟表明，该模型</a:t>
            </a:r>
            <a:r>
              <a:rPr lang="zh-CN" altLang="en-US" dirty="0">
                <a:solidFill>
                  <a:srgbClr val="FF0000"/>
                </a:solidFill>
                <a:latin typeface="微软雅黑" panose="020B0503020204020204" pitchFamily="34" charset="-122"/>
                <a:ea typeface="微软雅黑" panose="020B0503020204020204" pitchFamily="34" charset="-122"/>
              </a:rPr>
              <a:t>再现了受控实验中的一系列自组织现象以及主要的数值结果</a:t>
            </a:r>
            <a:r>
              <a:rPr lang="zh-CN" altLang="en-US" dirty="0">
                <a:latin typeface="微软雅黑" panose="020B0503020204020204" pitchFamily="34" charset="-122"/>
                <a:ea typeface="微软雅黑" panose="020B0503020204020204" pitchFamily="34" charset="-122"/>
              </a:rPr>
              <a:t>。注意力参数较低或异质性参数较高的行人会对人流的形成造成更大阻碍，甚至导致“加热冻结”堵塞状态。</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研究方法</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3504104" y="3957161"/>
            <a:ext cx="1474296" cy="458908"/>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研究思路</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12" name="Freeform 7"/>
            <p:cNvSpPr>
              <a:spLocks noEditPoints="1"/>
            </p:cNvSpPr>
            <p:nvPr/>
          </p:nvSpPr>
          <p:spPr bwMode="auto">
            <a:xfrm>
              <a:off x="5684045" y="1658520"/>
              <a:ext cx="1080500" cy="8854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4" name="文本框 3">
            <a:extLst>
              <a:ext uri="{FF2B5EF4-FFF2-40B4-BE49-F238E27FC236}">
                <a16:creationId xmlns:a16="http://schemas.microsoft.com/office/drawing/2014/main" id="{20821E81-84C5-CF31-5BEC-2A5389301E7D}"/>
              </a:ext>
            </a:extLst>
          </p:cNvPr>
          <p:cNvSpPr txBox="1"/>
          <p:nvPr/>
        </p:nvSpPr>
        <p:spPr>
          <a:xfrm>
            <a:off x="5278020" y="3989710"/>
            <a:ext cx="1505527"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研究方案</a:t>
            </a:r>
            <a:endParaRPr lang="en-US" altLang="zh-CN" dirty="0">
              <a:solidFill>
                <a:schemeClr val="bg1"/>
              </a:solidFill>
              <a:latin typeface="方正兰亭细黑_GBK" pitchFamily="2" charset="-122"/>
              <a:ea typeface="方正兰亭细黑_GBK" pitchFamily="2" charset="-122"/>
            </a:endParaRPr>
          </a:p>
        </p:txBody>
      </p:sp>
      <p:sp>
        <p:nvSpPr>
          <p:cNvPr id="7" name="文本框 6">
            <a:extLst>
              <a:ext uri="{FF2B5EF4-FFF2-40B4-BE49-F238E27FC236}">
                <a16:creationId xmlns:a16="http://schemas.microsoft.com/office/drawing/2014/main" id="{4BEC0694-D92A-DE35-30EB-5A51B877EBAA}"/>
              </a:ext>
            </a:extLst>
          </p:cNvPr>
          <p:cNvSpPr txBox="1"/>
          <p:nvPr/>
        </p:nvSpPr>
        <p:spPr>
          <a:xfrm>
            <a:off x="7130473" y="3989710"/>
            <a:ext cx="2225963"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研究可行性分析</a:t>
            </a: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167756" y="2044453"/>
            <a:ext cx="5397310" cy="3540072"/>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公开数据集中的行人交互</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本文选择</a:t>
            </a:r>
            <a:r>
              <a:rPr lang="zh-CN" altLang="en-US" b="0" i="0" dirty="0">
                <a:solidFill>
                  <a:srgbClr val="FF0000"/>
                </a:solidFill>
                <a:effectLst/>
                <a:latin typeface="PingFangSC-Regular"/>
              </a:rPr>
              <a:t>从东京大学的人类自组织控制实验中收集的“分心”数据集</a:t>
            </a:r>
            <a:r>
              <a:rPr lang="zh-CN" altLang="en-US" b="0" i="0" dirty="0">
                <a:solidFill>
                  <a:srgbClr val="1D2129"/>
                </a:solidFill>
                <a:effectLst/>
                <a:latin typeface="PingFangSC-Regular"/>
              </a:rPr>
              <a:t>来理解集体模式的形成。该数据集由四组组成：三个实验条件（即</a:t>
            </a:r>
            <a:r>
              <a:rPr lang="zh-CN" altLang="en-US" b="0" i="0" dirty="0">
                <a:solidFill>
                  <a:srgbClr val="FF0000"/>
                </a:solidFill>
                <a:effectLst/>
                <a:latin typeface="PingFangSC-Regular"/>
              </a:rPr>
              <a:t>分心的行人位于队列的前、中、后）和一个没有分心的基本条件</a:t>
            </a:r>
            <a:r>
              <a:rPr lang="zh-CN" altLang="en-US" b="0" i="0" dirty="0">
                <a:solidFill>
                  <a:srgbClr val="1D2129"/>
                </a:solidFill>
                <a:effectLst/>
                <a:latin typeface="PingFangSC-Regular"/>
              </a:rPr>
              <a:t>。在每种条件下，实验重复</a:t>
            </a:r>
            <a:r>
              <a:rPr lang="en-US" altLang="zh-CN" b="0" i="0" dirty="0">
                <a:solidFill>
                  <a:srgbClr val="1D2129"/>
                </a:solidFill>
                <a:effectLst/>
                <a:latin typeface="PingFangSC-Regular"/>
              </a:rPr>
              <a:t>12</a:t>
            </a:r>
            <a:r>
              <a:rPr lang="zh-CN" altLang="en-US" b="0" i="0" dirty="0">
                <a:solidFill>
                  <a:srgbClr val="1D2129"/>
                </a:solidFill>
                <a:effectLst/>
                <a:latin typeface="PingFangSC-Regular"/>
              </a:rPr>
              <a:t>次。</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该数据集由不同帧</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每秒</a:t>
            </a:r>
            <a:r>
              <a:rPr lang="en-US" altLang="zh-CN" b="0" i="0" dirty="0">
                <a:solidFill>
                  <a:srgbClr val="1D2129"/>
                </a:solidFill>
                <a:effectLst/>
                <a:latin typeface="PingFangSC-Regular"/>
              </a:rPr>
              <a:t>30</a:t>
            </a:r>
            <a:r>
              <a:rPr lang="zh-CN" altLang="en-US" b="0" i="0" dirty="0">
                <a:solidFill>
                  <a:srgbClr val="1D2129"/>
                </a:solidFill>
                <a:effectLst/>
                <a:latin typeface="PingFangSC-Regular"/>
              </a:rPr>
              <a:t>帧</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的行人位置组成，每组包含</a:t>
            </a:r>
            <a:r>
              <a:rPr lang="en-US" altLang="zh-CN" b="0" i="0" dirty="0">
                <a:solidFill>
                  <a:srgbClr val="1D2129"/>
                </a:solidFill>
                <a:effectLst/>
                <a:latin typeface="PingFangSC-Regular"/>
              </a:rPr>
              <a:t>54</a:t>
            </a:r>
            <a:r>
              <a:rPr lang="zh-CN" altLang="en-US" b="0" i="0" dirty="0">
                <a:solidFill>
                  <a:srgbClr val="1D2129"/>
                </a:solidFill>
                <a:effectLst/>
                <a:latin typeface="PingFangSC-Regular"/>
              </a:rPr>
              <a:t>名行人的不同轨迹。通过该实验得出</a:t>
            </a:r>
            <a:r>
              <a:rPr lang="zh-CN" altLang="en-US" b="0" i="0" dirty="0">
                <a:solidFill>
                  <a:srgbClr val="FF0000"/>
                </a:solidFill>
                <a:effectLst/>
                <a:latin typeface="PingFangSC-Regular"/>
              </a:rPr>
              <a:t>前方干扰组和后方干扰组的行人的行为存在显著差异</a:t>
            </a:r>
            <a:r>
              <a:rPr lang="zh-CN" altLang="en-US" b="0" i="0" dirty="0">
                <a:solidFill>
                  <a:srgbClr val="1D2129"/>
                </a:solidFill>
                <a:effectLst/>
                <a:latin typeface="PingFangSC-Regular"/>
              </a:rPr>
              <a: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交互网络提取</a:t>
            </a:r>
          </a:p>
        </p:txBody>
      </p:sp>
      <p:pic>
        <p:nvPicPr>
          <p:cNvPr id="5" name="图片 4">
            <a:extLst>
              <a:ext uri="{FF2B5EF4-FFF2-40B4-BE49-F238E27FC236}">
                <a16:creationId xmlns:a16="http://schemas.microsoft.com/office/drawing/2014/main" id="{7CB3A28E-78A0-00EF-3A77-F0B8C3DE4182}"/>
              </a:ext>
            </a:extLst>
          </p:cNvPr>
          <p:cNvPicPr>
            <a:picLocks noChangeAspect="1"/>
          </p:cNvPicPr>
          <p:nvPr/>
        </p:nvPicPr>
        <p:blipFill>
          <a:blip r:embed="rId3"/>
          <a:stretch>
            <a:fillRect/>
          </a:stretch>
        </p:blipFill>
        <p:spPr>
          <a:xfrm>
            <a:off x="1992917" y="2453555"/>
            <a:ext cx="4031329" cy="1950889"/>
          </a:xfrm>
          <a:prstGeom prst="rect">
            <a:avLst/>
          </a:prstGeom>
        </p:spPr>
      </p:pic>
      <p:sp>
        <p:nvSpPr>
          <p:cNvPr id="7" name="文本框 6">
            <a:extLst>
              <a:ext uri="{FF2B5EF4-FFF2-40B4-BE49-F238E27FC236}">
                <a16:creationId xmlns:a16="http://schemas.microsoft.com/office/drawing/2014/main" id="{449B1473-0044-6235-9AF7-5E4FA770CA76}"/>
              </a:ext>
            </a:extLst>
          </p:cNvPr>
          <p:cNvSpPr txBox="1"/>
          <p:nvPr/>
        </p:nvSpPr>
        <p:spPr>
          <a:xfrm>
            <a:off x="1992917" y="4481148"/>
            <a:ext cx="3853701" cy="861774"/>
          </a:xfrm>
          <a:prstGeom prst="rect">
            <a:avLst/>
          </a:prstGeom>
          <a:noFill/>
        </p:spPr>
        <p:txBody>
          <a:bodyPr wrap="square">
            <a:spAutoFit/>
          </a:bodyPr>
          <a:lstStyle/>
          <a:p>
            <a:r>
              <a:rPr lang="zh-CN" altLang="en-US" sz="1600" b="0" i="0" dirty="0">
                <a:solidFill>
                  <a:srgbClr val="1D2129"/>
                </a:solidFill>
                <a:effectLst/>
                <a:latin typeface="PingFangSC-Regular"/>
              </a:rPr>
              <a:t>行人流相互作用示意图。</a:t>
            </a:r>
            <a:endParaRPr lang="en-US" altLang="zh-CN" sz="1600" b="0" i="0" dirty="0">
              <a:solidFill>
                <a:srgbClr val="1D2129"/>
              </a:solidFill>
              <a:effectLst/>
              <a:latin typeface="PingFangSC-Regular"/>
            </a:endParaRPr>
          </a:p>
          <a:p>
            <a:r>
              <a:rPr lang="en-US" altLang="zh-CN" sz="1600" b="0" i="0" dirty="0">
                <a:solidFill>
                  <a:srgbClr val="1D2129"/>
                </a:solidFill>
                <a:effectLst/>
                <a:latin typeface="PingFangSC-Regular"/>
              </a:rPr>
              <a:t>(a)</a:t>
            </a:r>
            <a:r>
              <a:rPr lang="zh-CN" altLang="en-US" sz="1600" b="0" i="0" dirty="0">
                <a:solidFill>
                  <a:srgbClr val="1D2129"/>
                </a:solidFill>
                <a:effectLst/>
                <a:latin typeface="PingFangSC-Regular"/>
              </a:rPr>
              <a:t>正常和前</a:t>
            </a:r>
            <a:r>
              <a:rPr lang="zh-CN" altLang="en-US" sz="1600" dirty="0">
                <a:solidFill>
                  <a:srgbClr val="1D2129"/>
                </a:solidFill>
                <a:latin typeface="PingFangSC-Regular"/>
              </a:rPr>
              <a:t>方干扰</a:t>
            </a:r>
            <a:r>
              <a:rPr lang="zh-CN" altLang="en-US" sz="1600" b="0" i="0" dirty="0">
                <a:solidFill>
                  <a:srgbClr val="1D2129"/>
                </a:solidFill>
                <a:effectLst/>
                <a:latin typeface="PingFangSC-Regular"/>
              </a:rPr>
              <a:t>条件下的对照实验。</a:t>
            </a:r>
            <a:endParaRPr lang="en-US" altLang="zh-CN" sz="1600" b="0" i="0" dirty="0">
              <a:solidFill>
                <a:srgbClr val="1D2129"/>
              </a:solidFill>
              <a:effectLst/>
              <a:latin typeface="PingFangSC-Regular"/>
            </a:endParaRPr>
          </a:p>
          <a:p>
            <a:r>
              <a:rPr lang="en-US" altLang="zh-CN" sz="1600" b="0" i="0" dirty="0">
                <a:solidFill>
                  <a:srgbClr val="1D2129"/>
                </a:solidFill>
                <a:effectLst/>
                <a:latin typeface="PingFangSC-Regular"/>
              </a:rPr>
              <a:t>(b)</a:t>
            </a:r>
            <a:r>
              <a:rPr lang="zh-CN" altLang="en-US" sz="1600" b="0" i="0" dirty="0">
                <a:solidFill>
                  <a:srgbClr val="1D2129"/>
                </a:solidFill>
                <a:effectLst/>
                <a:latin typeface="PingFangSC-Regular"/>
              </a:rPr>
              <a:t>行人互动过程中的关键变量说明。</a:t>
            </a:r>
            <a:endParaRPr lang="zh-CN" altLang="en-US" sz="16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00d1f02-1100-4b6c-bd37-92dfe6f6b5eb"/>
  <p:tag name="COMMONDATA" val="eyJoZGlkIjoiNWU0MDk5NzRlMGY4MjI4MDdkNzdiOTlhMWUzZjE5NDgifQ=="/>
</p:tagLst>
</file>

<file path=ppt/theme/theme1.xml><?xml version="1.0" encoding="utf-8"?>
<a:theme xmlns:a="http://schemas.openxmlformats.org/drawingml/2006/main" name="Office 主题">
  <a:themeElements>
    <a:clrScheme name="达芬奇的左手">
      <a:dk1>
        <a:srgbClr val="000000"/>
      </a:dk1>
      <a:lt1>
        <a:srgbClr val="FFFFFF"/>
      </a:lt1>
      <a:dk2>
        <a:srgbClr val="44546A"/>
      </a:dk2>
      <a:lt2>
        <a:srgbClr val="E7E6E6"/>
      </a:lt2>
      <a:accent1>
        <a:srgbClr val="2A3D52"/>
      </a:accent1>
      <a:accent2>
        <a:srgbClr val="C4AF99"/>
      </a:accent2>
      <a:accent3>
        <a:srgbClr val="5B6C83"/>
      </a:accent3>
      <a:accent4>
        <a:srgbClr val="D7CCB8"/>
      </a:accent4>
      <a:accent5>
        <a:srgbClr val="38526E"/>
      </a:accent5>
      <a:accent6>
        <a:srgbClr val="BFBFBF"/>
      </a:accent6>
      <a:hlink>
        <a:srgbClr val="2A3D52"/>
      </a:hlink>
      <a:folHlink>
        <a:srgbClr val="C4AF99"/>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TotalTime>
  <Words>5231</Words>
  <Application>Microsoft Office PowerPoint</Application>
  <PresentationFormat>宽屏</PresentationFormat>
  <Paragraphs>284</Paragraphs>
  <Slides>40</Slides>
  <Notes>39</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40</vt:i4>
      </vt:variant>
    </vt:vector>
  </HeadingPairs>
  <TitlesOfParts>
    <vt:vector size="53" baseType="lpstr">
      <vt:lpstr>Arial Unicode MS</vt:lpstr>
      <vt:lpstr>PingFangSC-Regular</vt:lpstr>
      <vt:lpstr>方正大标宋简体</vt:lpstr>
      <vt:lpstr>方正兰亭细黑_GBK</vt:lpstr>
      <vt:lpstr>黑体</vt:lpstr>
      <vt:lpstr>微软雅黑</vt:lpstr>
      <vt:lpstr>Arial</vt:lpstr>
      <vt:lpstr>Calibri</vt:lpstr>
      <vt:lpstr>Cambria Math</vt:lpstr>
      <vt:lpstr>Impact</vt:lpstr>
      <vt:lpstr>Lao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
  <cp:keywords>RP</cp:keywords>
  <dc:description>RP</dc:description>
  <cp:lastModifiedBy>泽漩 李</cp:lastModifiedBy>
  <cp:revision>23</cp:revision>
  <dcterms:created xsi:type="dcterms:W3CDTF">2018-03-09T08:38:00Z</dcterms:created>
  <dcterms:modified xsi:type="dcterms:W3CDTF">2023-12-19T11:43:48Z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F7BE868AC5EE45D882BF578F0F233D6C_13</vt:lpwstr>
  </property>
</Properties>
</file>